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84" r:id="rId5"/>
  </p:sldMasterIdLst>
  <p:notesMasterIdLst>
    <p:notesMasterId r:id="rId106"/>
  </p:notesMasterIdLst>
  <p:sldIdLst>
    <p:sldId id="258" r:id="rId6"/>
    <p:sldId id="257" r:id="rId7"/>
    <p:sldId id="486" r:id="rId8"/>
    <p:sldId id="485" r:id="rId9"/>
    <p:sldId id="288" r:id="rId10"/>
    <p:sldId id="289" r:id="rId11"/>
    <p:sldId id="403" r:id="rId12"/>
    <p:sldId id="404" r:id="rId13"/>
    <p:sldId id="430" r:id="rId14"/>
    <p:sldId id="415" r:id="rId15"/>
    <p:sldId id="418" r:id="rId16"/>
    <p:sldId id="394" r:id="rId17"/>
    <p:sldId id="395" r:id="rId18"/>
    <p:sldId id="416" r:id="rId19"/>
    <p:sldId id="405" r:id="rId20"/>
    <p:sldId id="421" r:id="rId21"/>
    <p:sldId id="431" r:id="rId22"/>
    <p:sldId id="420" r:id="rId23"/>
    <p:sldId id="396" r:id="rId24"/>
    <p:sldId id="423" r:id="rId25"/>
    <p:sldId id="295" r:id="rId26"/>
    <p:sldId id="424" r:id="rId27"/>
    <p:sldId id="425" r:id="rId28"/>
    <p:sldId id="426" r:id="rId29"/>
    <p:sldId id="297" r:id="rId30"/>
    <p:sldId id="296" r:id="rId31"/>
    <p:sldId id="417" r:id="rId32"/>
    <p:sldId id="427" r:id="rId33"/>
    <p:sldId id="428" r:id="rId34"/>
    <p:sldId id="290" r:id="rId35"/>
    <p:sldId id="291" r:id="rId36"/>
    <p:sldId id="292" r:id="rId37"/>
    <p:sldId id="293" r:id="rId38"/>
    <p:sldId id="294" r:id="rId39"/>
    <p:sldId id="429" r:id="rId40"/>
    <p:sldId id="438" r:id="rId41"/>
    <p:sldId id="439" r:id="rId42"/>
    <p:sldId id="300" r:id="rId43"/>
    <p:sldId id="441" r:id="rId44"/>
    <p:sldId id="444" r:id="rId45"/>
    <p:sldId id="301" r:id="rId46"/>
    <p:sldId id="445" r:id="rId47"/>
    <p:sldId id="330" r:id="rId48"/>
    <p:sldId id="331" r:id="rId49"/>
    <p:sldId id="332" r:id="rId50"/>
    <p:sldId id="446" r:id="rId51"/>
    <p:sldId id="447" r:id="rId52"/>
    <p:sldId id="434" r:id="rId53"/>
    <p:sldId id="298" r:id="rId54"/>
    <p:sldId id="448" r:id="rId55"/>
    <p:sldId id="488" r:id="rId56"/>
    <p:sldId id="299" r:id="rId57"/>
    <p:sldId id="449" r:id="rId58"/>
    <p:sldId id="451" r:id="rId59"/>
    <p:sldId id="452" r:id="rId60"/>
    <p:sldId id="489" r:id="rId61"/>
    <p:sldId id="457" r:id="rId62"/>
    <p:sldId id="450" r:id="rId63"/>
    <p:sldId id="454" r:id="rId64"/>
    <p:sldId id="495" r:id="rId65"/>
    <p:sldId id="456" r:id="rId66"/>
    <p:sldId id="458" r:id="rId67"/>
    <p:sldId id="497" r:id="rId68"/>
    <p:sldId id="459" r:id="rId69"/>
    <p:sldId id="461" r:id="rId70"/>
    <p:sldId id="462" r:id="rId71"/>
    <p:sldId id="460" r:id="rId72"/>
    <p:sldId id="463" r:id="rId73"/>
    <p:sldId id="491" r:id="rId74"/>
    <p:sldId id="498" r:id="rId75"/>
    <p:sldId id="465" r:id="rId76"/>
    <p:sldId id="302" r:id="rId77"/>
    <p:sldId id="334" r:id="rId78"/>
    <p:sldId id="499" r:id="rId79"/>
    <p:sldId id="467" r:id="rId80"/>
    <p:sldId id="468" r:id="rId81"/>
    <p:sldId id="470" r:id="rId82"/>
    <p:sldId id="482" r:id="rId83"/>
    <p:sldId id="483" r:id="rId84"/>
    <p:sldId id="484" r:id="rId85"/>
    <p:sldId id="500" r:id="rId86"/>
    <p:sldId id="435" r:id="rId87"/>
    <p:sldId id="320" r:id="rId88"/>
    <p:sldId id="393" r:id="rId89"/>
    <p:sldId id="437" r:id="rId90"/>
    <p:sldId id="322" r:id="rId91"/>
    <p:sldId id="324" r:id="rId92"/>
    <p:sldId id="327" r:id="rId93"/>
    <p:sldId id="475" r:id="rId94"/>
    <p:sldId id="477" r:id="rId95"/>
    <p:sldId id="502" r:id="rId96"/>
    <p:sldId id="501" r:id="rId97"/>
    <p:sldId id="478" r:id="rId98"/>
    <p:sldId id="436" r:id="rId99"/>
    <p:sldId id="328" r:id="rId100"/>
    <p:sldId id="329" r:id="rId101"/>
    <p:sldId id="480" r:id="rId102"/>
    <p:sldId id="493" r:id="rId103"/>
    <p:sldId id="494" r:id="rId104"/>
    <p:sldId id="362" r:id="rId105"/>
  </p:sldIdLst>
  <p:sldSz cx="12192000" cy="6858000"/>
  <p:notesSz cx="7315200" cy="96012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19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kas Gonzalez" initials="LG" lastIdx="0" clrIdx="0"/>
  <p:cmAuthor id="2" name="Reto Rezzonico" initials="RR" lastIdx="0" clrIdx="1">
    <p:extLst>
      <p:ext uri="{19B8F6BF-5375-455C-9EA6-DF929625EA0E}">
        <p15:presenceInfo xmlns:p15="http://schemas.microsoft.com/office/powerpoint/2012/main" userId="S-1-12-1-1115728268-1204926701-1253489317-66205945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D20"/>
    <a:srgbClr val="FFDC2D"/>
    <a:srgbClr val="FFF827"/>
    <a:srgbClr val="FFF63F"/>
    <a:srgbClr val="EBE239"/>
    <a:srgbClr val="E0D0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3819BA-6C3D-9EE7-DDCF-54426E95EE1D}" v="107" dt="2021-08-31T07:38:57.713"/>
    <p1510:client id="{0B8ED312-D03C-CD2B-193B-0654208D2DBF}" v="93" dt="2021-08-30T15:35:30.785"/>
    <p1510:client id="{315C96E1-0E2A-2397-B0A5-42CFB0797237}" v="19" dt="2021-08-30T14:24:59.945"/>
    <p1510:client id="{35D2F8F7-31EF-CE31-A561-180524164AC0}" v="129" dt="2021-09-06T11:41:33.463"/>
    <p1510:client id="{3EAD4022-6F26-452E-9D4C-213505FF7F03}" v="1" dt="2021-09-08T19:08:03.601"/>
    <p1510:client id="{41742219-3B22-4755-A677-C9DB297C2338}" v="1" dt="2021-08-19T13:00:39.461"/>
    <p1510:client id="{547C919E-6DD2-0AC5-75FD-1BEBE060C5B9}" v="1471" dt="2021-09-08T16:51:40.215"/>
    <p1510:client id="{54B3A064-5418-6597-C370-636568CDD934}" v="1044" dt="2021-09-06T08:04:46.344"/>
    <p1510:client id="{563A2DF0-E979-E545-122F-E44FCA8078B1}" v="2381" dt="2021-09-03T07:35:14.787"/>
    <p1510:client id="{613CB6B7-A14C-1F29-9E8B-2780D8DBDDF7}" v="378" dt="2021-09-06T19:33:17.995"/>
    <p1510:client id="{6B0B2E06-D250-3D46-85AD-DBCEBC133300}" v="3516" dt="2021-09-05T18:15:58.548"/>
    <p1510:client id="{7EE3B8B2-BD17-5A43-BF6C-319CFC53EA1F}" v="8" dt="2021-08-25T18:27:32.113"/>
    <p1510:client id="{86B65DEB-F19A-0BB8-1C50-C85BB8EDA2AB}" v="875" dt="2021-09-06T15:00:41.164"/>
    <p1510:client id="{8CAF78CE-07FC-DFF6-8A6B-6B9BC684E955}" v="60" dt="2021-08-24T07:13:08.935"/>
    <p1510:client id="{8E565D8E-1737-BF9C-44D7-434AAA73E2DB}" v="1222" dt="2021-09-07T21:29:52.025"/>
    <p1510:client id="{9DB6D7E2-48E1-EB08-1ECD-2E1F672392CE}" v="354" dt="2021-09-03T10:17:39.295"/>
    <p1510:client id="{9E77B864-46B9-10DF-95A4-73D73DE24281}" v="1555" dt="2021-09-08T11:39:24.576"/>
    <p1510:client id="{9F9547DC-CCA2-463D-214E-3AEB825DB4BA}" v="1" dt="2022-05-02T06:15:40.474"/>
    <p1510:client id="{ADFD0D02-DB67-EE88-6117-3F9B1B567519}" v="41" dt="2021-09-06T15:56:33.497"/>
    <p1510:client id="{C747F998-BC24-648D-985F-BF956EE70857}" v="204" dt="2021-08-31T12:35:59.541"/>
    <p1510:client id="{D93060E6-80C6-87D1-2B2E-A23E1BCDDF5C}" v="16" dt="2021-08-24T06:54:50.026"/>
    <p1510:client id="{F0434FC6-A9F3-8586-2169-707E39DB199C}" v="3240" dt="2021-09-02T09:27:20.701"/>
    <p1510:client id="{F7693749-77DD-86E8-3898-2D5EE73C9C53}" v="2" dt="2022-05-02T06:14:50.8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ittlere Formatvorlage 1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8" y="96"/>
      </p:cViewPr>
      <p:guideLst>
        <p:guide orient="horz" pos="2160"/>
        <p:guide pos="19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microsoft.com/office/2016/11/relationships/changesInfo" Target="changesInfos/changesInfo1.xml"/><Relationship Id="rId16" Type="http://schemas.openxmlformats.org/officeDocument/2006/relationships/slide" Target="slides/slide11.xml"/><Relationship Id="rId107" Type="http://schemas.openxmlformats.org/officeDocument/2006/relationships/commentAuthors" Target="commentAuthors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microsoft.com/office/2015/10/relationships/revisionInfo" Target="revisionInfo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presProps" Target="presProps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viewProps" Target="viewProps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iver Waterkamp" userId="S::oliver.waterkamp@2bit.ch::d656fe78-16a9-4c92-aecd-d88f63cdaa87" providerId="AD" clId="Web-{9F9547DC-CCA2-463D-214E-3AEB825DB4BA}"/>
    <pc:docChg chg="modSld">
      <pc:chgData name="Oliver Waterkamp" userId="S::oliver.waterkamp@2bit.ch::d656fe78-16a9-4c92-aecd-d88f63cdaa87" providerId="AD" clId="Web-{9F9547DC-CCA2-463D-214E-3AEB825DB4BA}" dt="2022-05-02T06:15:40.474" v="0" actId="20577"/>
      <pc:docMkLst>
        <pc:docMk/>
      </pc:docMkLst>
      <pc:sldChg chg="modSp">
        <pc:chgData name="Oliver Waterkamp" userId="S::oliver.waterkamp@2bit.ch::d656fe78-16a9-4c92-aecd-d88f63cdaa87" providerId="AD" clId="Web-{9F9547DC-CCA2-463D-214E-3AEB825DB4BA}" dt="2022-05-02T06:15:40.474" v="0" actId="20577"/>
        <pc:sldMkLst>
          <pc:docMk/>
          <pc:sldMk cId="752340295" sldId="486"/>
        </pc:sldMkLst>
        <pc:spChg chg="mod">
          <ac:chgData name="Oliver Waterkamp" userId="S::oliver.waterkamp@2bit.ch::d656fe78-16a9-4c92-aecd-d88f63cdaa87" providerId="AD" clId="Web-{9F9547DC-CCA2-463D-214E-3AEB825DB4BA}" dt="2022-05-02T06:15:40.474" v="0" actId="20577"/>
          <ac:spMkLst>
            <pc:docMk/>
            <pc:sldMk cId="752340295" sldId="486"/>
            <ac:spMk id="3" creationId="{00000000-0000-0000-0000-000000000000}"/>
          </ac:spMkLst>
        </pc:spChg>
      </pc:sldChg>
    </pc:docChg>
  </pc:docChgLst>
  <pc:docChgLst>
    <pc:chgData name="Oliver Waterkamp" userId="S::oliver.waterkamp@2bit.ch::d656fe78-16a9-4c92-aecd-d88f63cdaa87" providerId="AD" clId="Web-{F7693749-77DD-86E8-3898-2D5EE73C9C53}"/>
    <pc:docChg chg="modSld">
      <pc:chgData name="Oliver Waterkamp" userId="S::oliver.waterkamp@2bit.ch::d656fe78-16a9-4c92-aecd-d88f63cdaa87" providerId="AD" clId="Web-{F7693749-77DD-86E8-3898-2D5EE73C9C53}" dt="2022-05-02T06:14:50.842" v="1"/>
      <pc:docMkLst>
        <pc:docMk/>
      </pc:docMkLst>
      <pc:sldChg chg="addSp delSp">
        <pc:chgData name="Oliver Waterkamp" userId="S::oliver.waterkamp@2bit.ch::d656fe78-16a9-4c92-aecd-d88f63cdaa87" providerId="AD" clId="Web-{F7693749-77DD-86E8-3898-2D5EE73C9C53}" dt="2022-05-02T06:14:50.842" v="1"/>
        <pc:sldMkLst>
          <pc:docMk/>
          <pc:sldMk cId="1867807866" sldId="257"/>
        </pc:sldMkLst>
        <pc:spChg chg="add del">
          <ac:chgData name="Oliver Waterkamp" userId="S::oliver.waterkamp@2bit.ch::d656fe78-16a9-4c92-aecd-d88f63cdaa87" providerId="AD" clId="Web-{F7693749-77DD-86E8-3898-2D5EE73C9C53}" dt="2022-05-02T06:14:50.842" v="1"/>
          <ac:spMkLst>
            <pc:docMk/>
            <pc:sldMk cId="1867807866" sldId="257"/>
            <ac:spMk id="22" creationId="{24259BEC-F2EE-4061-BC5F-2364B8F97187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1T14:11:47.3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17992 5054 16383 0 0,'0'0'-16383'0'0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60A5B49A-F14C-7540-A656-62ECE0699357}" type="datetimeFigureOut">
              <a:rPr lang="de-DE" smtClean="0"/>
              <a:t>06.09.2023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D46920A-FB03-674A-970B-CA38C194EF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0797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278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46EC6-C69D-493B-A1CC-6FBD6525FB0F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39837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388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2373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4717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Beispiel aus unseren Applikationen</a:t>
            </a:r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04165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38360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41689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2192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97793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9839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Einfachste und schnelleste Art eine Angular Applikation zu erstellen.</a:t>
            </a:r>
          </a:p>
          <a:p>
            <a:r>
              <a:rPr lang="de-CH"/>
              <a:t>Bereits verschiedene Build Umgebungen vorhanden</a:t>
            </a:r>
          </a:p>
          <a:p>
            <a:r>
              <a:rPr lang="de-CH"/>
              <a:t>Jedoch ziemlich locked in wenn es um Erweiterungen geht, muss alles dohc ziemlich gut verstanden werden.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6243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76156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980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93112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05014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52387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88144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"Service" is a broad category encompassing any value, function or feature that our application needs.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Almost anything can be a service. A service is typically a class with a narrow, well-defined purpose. It should do something specific and do it well.</a:t>
            </a:r>
          </a:p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46EC6-C69D-493B-A1CC-6FBD6525FB0F}" type="slidenum">
              <a:rPr lang="de-CH" smtClean="0"/>
              <a:t>72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07304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80301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24452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Router Outlet</a:t>
            </a:r>
          </a:p>
          <a:p>
            <a:r>
              <a:rPr lang="de-CH"/>
              <a:t>Componenten die ausgetauscht werden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333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52972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46EC6-C69D-493B-A1CC-6FBD6525FB0F}" type="slidenum">
              <a:rPr lang="de-CH" smtClean="0"/>
              <a:t>87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4314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46EC6-C69D-493B-A1CC-6FBD6525FB0F}" type="slidenum">
              <a:rPr lang="de-CH" smtClean="0"/>
              <a:t>88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70581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/>
              <a:t>Bilder austauschen zu aktuellem Code</a:t>
            </a:r>
            <a:endParaRPr lang="LID4096"/>
          </a:p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95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4717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Bilder austauschen zu aktuellem Code</a:t>
            </a:r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96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44706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98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9213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100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3298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2015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Bild aus unserem Beispiel einfügen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2672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9772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5897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8455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9783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96" t="12310" r="-4041" b="25629"/>
          <a:stretch/>
        </p:blipFill>
        <p:spPr>
          <a:xfrm>
            <a:off x="-493485" y="3031546"/>
            <a:ext cx="13193485" cy="3663203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2602" y="2633341"/>
            <a:ext cx="10515600" cy="3982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32602" y="1499682"/>
            <a:ext cx="10515600" cy="6134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4400" b="1" i="0">
                <a:solidFill>
                  <a:schemeClr val="tx1"/>
                </a:solidFill>
                <a:effectLst/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36554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47009-37CA-4154-93F1-5EFC66453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565"/>
            <a:ext cx="10515600" cy="259143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74124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2602" y="2633341"/>
            <a:ext cx="10515600" cy="3982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32602" y="1499682"/>
            <a:ext cx="10515600" cy="6134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lang="de-DE" sz="4400" b="1" i="0" kern="1200">
                <a:solidFill>
                  <a:schemeClr val="tx1"/>
                </a:solidFill>
                <a:effectLst/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6" name="Bild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8" b="19658"/>
          <a:stretch/>
        </p:blipFill>
        <p:spPr>
          <a:xfrm>
            <a:off x="0" y="3031546"/>
            <a:ext cx="12192000" cy="36632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2602" y="2633341"/>
            <a:ext cx="10515600" cy="3982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32602" y="1499682"/>
            <a:ext cx="10515600" cy="6134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lang="de-DE" sz="4400" b="1" i="0" kern="1200">
                <a:solidFill>
                  <a:schemeClr val="tx1"/>
                </a:solidFill>
                <a:effectLst/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7" name="Bild 6"/>
          <p:cNvPicPr>
            <a:picLocks noChangeAspect="1"/>
          </p:cNvPicPr>
          <p:nvPr userDrawn="1"/>
        </p:nvPicPr>
        <p:blipFill rotWithShape="1">
          <a:blip r:embed="rId2"/>
          <a:srcRect t="29133" b="10182"/>
          <a:stretch/>
        </p:blipFill>
        <p:spPr>
          <a:xfrm>
            <a:off x="0" y="3031546"/>
            <a:ext cx="12192000" cy="36632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2602" y="2633341"/>
            <a:ext cx="10515600" cy="3982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32602" y="1499682"/>
            <a:ext cx="10515600" cy="6134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lang="de-DE" sz="4400" b="1" i="0" kern="1200">
                <a:solidFill>
                  <a:schemeClr val="tx1"/>
                </a:solidFill>
                <a:effectLst/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9" name="Bild 8"/>
          <p:cNvPicPr>
            <a:picLocks noChangeAspect="1"/>
          </p:cNvPicPr>
          <p:nvPr userDrawn="1"/>
        </p:nvPicPr>
        <p:blipFill rotWithShape="1">
          <a:blip r:embed="rId2"/>
          <a:srcRect t="5332"/>
          <a:stretch/>
        </p:blipFill>
        <p:spPr>
          <a:xfrm>
            <a:off x="0" y="3031544"/>
            <a:ext cx="12192000" cy="36632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16040" y="417208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16040" y="2052520"/>
            <a:ext cx="10515600" cy="4351338"/>
          </a:xfrm>
          <a:prstGeom prst="rect">
            <a:avLst/>
          </a:prstGeom>
        </p:spPr>
        <p:txBody>
          <a:bodyPr/>
          <a:lstStyle>
            <a:lvl1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1pPr>
            <a:lvl2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2pPr>
            <a:lvl3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3pPr>
            <a:lvl4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4pPr>
            <a:lvl5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cxnSp>
        <p:nvCxnSpPr>
          <p:cNvPr id="13" name="Gerade Verbindung 12"/>
          <p:cNvCxnSpPr/>
          <p:nvPr userDrawn="1"/>
        </p:nvCxnSpPr>
        <p:spPr>
          <a:xfrm flipV="1">
            <a:off x="924670" y="953526"/>
            <a:ext cx="7380000" cy="8830"/>
          </a:xfrm>
          <a:prstGeom prst="line">
            <a:avLst/>
          </a:prstGeom>
          <a:ln w="2540">
            <a:solidFill>
              <a:srgbClr val="FDCD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994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16040" y="417208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000" baseline="0"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UNSER PORTFOLIO</a:t>
            </a:r>
          </a:p>
        </p:txBody>
      </p:sp>
      <p:cxnSp>
        <p:nvCxnSpPr>
          <p:cNvPr id="13" name="Gerade Verbindung 12"/>
          <p:cNvCxnSpPr/>
          <p:nvPr userDrawn="1"/>
        </p:nvCxnSpPr>
        <p:spPr>
          <a:xfrm flipV="1">
            <a:off x="924670" y="953526"/>
            <a:ext cx="7380000" cy="8830"/>
          </a:xfrm>
          <a:prstGeom prst="line">
            <a:avLst/>
          </a:prstGeom>
          <a:ln w="2540">
            <a:solidFill>
              <a:srgbClr val="FDCD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pierung 4"/>
          <p:cNvGrpSpPr/>
          <p:nvPr userDrawn="1"/>
        </p:nvGrpSpPr>
        <p:grpSpPr>
          <a:xfrm>
            <a:off x="4532999" y="4171549"/>
            <a:ext cx="3459341" cy="1156254"/>
            <a:chOff x="4546640" y="3916055"/>
            <a:chExt cx="3459341" cy="1156254"/>
          </a:xfrm>
        </p:grpSpPr>
        <p:grpSp>
          <p:nvGrpSpPr>
            <p:cNvPr id="6" name="Gruppierung 5"/>
            <p:cNvGrpSpPr/>
            <p:nvPr/>
          </p:nvGrpSpPr>
          <p:grpSpPr>
            <a:xfrm>
              <a:off x="5905263" y="3916055"/>
              <a:ext cx="720000" cy="720000"/>
              <a:chOff x="7988851" y="3917284"/>
              <a:chExt cx="720000" cy="720000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7988851" y="3917284"/>
                <a:ext cx="720000" cy="720000"/>
              </a:xfrm>
              <a:prstGeom prst="ellipse">
                <a:avLst/>
              </a:prstGeom>
              <a:solidFill>
                <a:srgbClr val="FDCD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9" name="Bild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96851" y="4025284"/>
                <a:ext cx="504000" cy="504000"/>
              </a:xfrm>
              <a:prstGeom prst="rect">
                <a:avLst/>
              </a:prstGeom>
            </p:spPr>
          </p:pic>
        </p:grpSp>
        <p:sp>
          <p:nvSpPr>
            <p:cNvPr id="7" name="Textfeld 6"/>
            <p:cNvSpPr txBox="1"/>
            <p:nvPr/>
          </p:nvSpPr>
          <p:spPr>
            <a:xfrm>
              <a:off x="4546640" y="4702977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Schulungen</a:t>
              </a:r>
            </a:p>
          </p:txBody>
        </p:sp>
      </p:grpSp>
      <p:grpSp>
        <p:nvGrpSpPr>
          <p:cNvPr id="10" name="Gruppierung 9"/>
          <p:cNvGrpSpPr/>
          <p:nvPr userDrawn="1"/>
        </p:nvGrpSpPr>
        <p:grpSpPr>
          <a:xfrm>
            <a:off x="816040" y="4171549"/>
            <a:ext cx="3459341" cy="1156254"/>
            <a:chOff x="843702" y="3916055"/>
            <a:chExt cx="3459341" cy="1156254"/>
          </a:xfrm>
        </p:grpSpPr>
        <p:sp>
          <p:nvSpPr>
            <p:cNvPr id="11" name="Textfeld 10"/>
            <p:cNvSpPr txBox="1"/>
            <p:nvPr/>
          </p:nvSpPr>
          <p:spPr>
            <a:xfrm>
              <a:off x="843702" y="4702977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Consulting</a:t>
              </a:r>
            </a:p>
          </p:txBody>
        </p:sp>
        <p:grpSp>
          <p:nvGrpSpPr>
            <p:cNvPr id="12" name="Gruppierung 11"/>
            <p:cNvGrpSpPr/>
            <p:nvPr/>
          </p:nvGrpSpPr>
          <p:grpSpPr>
            <a:xfrm>
              <a:off x="2213373" y="3916055"/>
              <a:ext cx="720000" cy="720000"/>
              <a:chOff x="2213373" y="3916055"/>
              <a:chExt cx="720000" cy="720000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2213373" y="3916055"/>
                <a:ext cx="720000" cy="720000"/>
              </a:xfrm>
              <a:prstGeom prst="ellipse">
                <a:avLst/>
              </a:prstGeom>
              <a:solidFill>
                <a:srgbClr val="FDCD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5" name="Bild 1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9390" y="4006055"/>
                <a:ext cx="507966" cy="540000"/>
              </a:xfrm>
              <a:prstGeom prst="rect">
                <a:avLst/>
              </a:prstGeom>
            </p:spPr>
          </p:pic>
        </p:grpSp>
      </p:grpSp>
      <p:grpSp>
        <p:nvGrpSpPr>
          <p:cNvPr id="16" name="Gruppierung 15"/>
          <p:cNvGrpSpPr/>
          <p:nvPr userDrawn="1"/>
        </p:nvGrpSpPr>
        <p:grpSpPr>
          <a:xfrm>
            <a:off x="8191806" y="4171549"/>
            <a:ext cx="3459341" cy="1156254"/>
            <a:chOff x="8188317" y="3916055"/>
            <a:chExt cx="3459341" cy="1156254"/>
          </a:xfrm>
        </p:grpSpPr>
        <p:sp>
          <p:nvSpPr>
            <p:cNvPr id="17" name="Textfeld 16"/>
            <p:cNvSpPr txBox="1"/>
            <p:nvPr/>
          </p:nvSpPr>
          <p:spPr>
            <a:xfrm>
              <a:off x="8188317" y="4702977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Produkte</a:t>
              </a:r>
            </a:p>
          </p:txBody>
        </p:sp>
        <p:grpSp>
          <p:nvGrpSpPr>
            <p:cNvPr id="18" name="Gruppierung 17"/>
            <p:cNvGrpSpPr/>
            <p:nvPr/>
          </p:nvGrpSpPr>
          <p:grpSpPr>
            <a:xfrm>
              <a:off x="9557988" y="3916055"/>
              <a:ext cx="720000" cy="720000"/>
              <a:chOff x="9557988" y="3966239"/>
              <a:chExt cx="720000" cy="720000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9557988" y="3966239"/>
                <a:ext cx="720000" cy="720000"/>
              </a:xfrm>
              <a:prstGeom prst="ellipse">
                <a:avLst/>
              </a:prstGeom>
              <a:solidFill>
                <a:srgbClr val="FDCD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20" name="Bild 1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52539" y="4129881"/>
                <a:ext cx="504000" cy="433917"/>
              </a:xfrm>
              <a:prstGeom prst="rect">
                <a:avLst/>
              </a:prstGeom>
            </p:spPr>
          </p:pic>
        </p:grpSp>
      </p:grpSp>
      <p:grpSp>
        <p:nvGrpSpPr>
          <p:cNvPr id="21" name="Gruppierung 20"/>
          <p:cNvGrpSpPr/>
          <p:nvPr userDrawn="1"/>
        </p:nvGrpSpPr>
        <p:grpSpPr>
          <a:xfrm>
            <a:off x="8164911" y="2060592"/>
            <a:ext cx="3459341" cy="1123135"/>
            <a:chOff x="8161422" y="1805098"/>
            <a:chExt cx="3459341" cy="1123135"/>
          </a:xfrm>
        </p:grpSpPr>
        <p:sp>
          <p:nvSpPr>
            <p:cNvPr id="22" name="Oval 21"/>
            <p:cNvSpPr/>
            <p:nvPr/>
          </p:nvSpPr>
          <p:spPr>
            <a:xfrm>
              <a:off x="9557988" y="1805098"/>
              <a:ext cx="720000" cy="720000"/>
            </a:xfrm>
            <a:prstGeom prst="ellipse">
              <a:avLst/>
            </a:prstGeom>
            <a:solidFill>
              <a:srgbClr val="FDC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Textfeld 22"/>
            <p:cNvSpPr txBox="1"/>
            <p:nvPr/>
          </p:nvSpPr>
          <p:spPr>
            <a:xfrm>
              <a:off x="8161422" y="2558901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Business Intelligence</a:t>
              </a:r>
            </a:p>
          </p:txBody>
        </p:sp>
        <p:pic>
          <p:nvPicPr>
            <p:cNvPr id="24" name="Bild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3490" y="1877098"/>
              <a:ext cx="404757" cy="576000"/>
            </a:xfrm>
            <a:prstGeom prst="rect">
              <a:avLst/>
            </a:prstGeom>
          </p:spPr>
        </p:pic>
      </p:grpSp>
      <p:grpSp>
        <p:nvGrpSpPr>
          <p:cNvPr id="25" name="Gruppierung 24"/>
          <p:cNvGrpSpPr/>
          <p:nvPr userDrawn="1"/>
        </p:nvGrpSpPr>
        <p:grpSpPr>
          <a:xfrm>
            <a:off x="4532999" y="2060592"/>
            <a:ext cx="3459341" cy="1123135"/>
            <a:chOff x="4529510" y="1805098"/>
            <a:chExt cx="3459341" cy="1123135"/>
          </a:xfrm>
        </p:grpSpPr>
        <p:sp>
          <p:nvSpPr>
            <p:cNvPr id="26" name="Oval 25"/>
            <p:cNvSpPr/>
            <p:nvPr/>
          </p:nvSpPr>
          <p:spPr>
            <a:xfrm>
              <a:off x="5899180" y="1805098"/>
              <a:ext cx="720000" cy="720000"/>
            </a:xfrm>
            <a:prstGeom prst="ellipse">
              <a:avLst/>
            </a:prstGeom>
            <a:solidFill>
              <a:srgbClr val="FDC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Textfeld 26"/>
            <p:cNvSpPr txBox="1"/>
            <p:nvPr/>
          </p:nvSpPr>
          <p:spPr>
            <a:xfrm>
              <a:off x="4529510" y="2558901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Mobile Apps</a:t>
              </a:r>
            </a:p>
          </p:txBody>
        </p:sp>
        <p:pic>
          <p:nvPicPr>
            <p:cNvPr id="28" name="Bild 2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0704" y="1874901"/>
              <a:ext cx="374857" cy="576000"/>
            </a:xfrm>
            <a:prstGeom prst="rect">
              <a:avLst/>
            </a:prstGeom>
          </p:spPr>
        </p:pic>
      </p:grpSp>
      <p:grpSp>
        <p:nvGrpSpPr>
          <p:cNvPr id="29" name="Gruppierung 28"/>
          <p:cNvGrpSpPr/>
          <p:nvPr userDrawn="1"/>
        </p:nvGrpSpPr>
        <p:grpSpPr>
          <a:xfrm>
            <a:off x="819529" y="2065187"/>
            <a:ext cx="3459341" cy="1121972"/>
            <a:chOff x="816040" y="1809693"/>
            <a:chExt cx="3459341" cy="1121972"/>
          </a:xfrm>
        </p:grpSpPr>
        <p:sp>
          <p:nvSpPr>
            <p:cNvPr id="30" name="Oval 29"/>
            <p:cNvSpPr/>
            <p:nvPr/>
          </p:nvSpPr>
          <p:spPr>
            <a:xfrm>
              <a:off x="2182222" y="1809693"/>
              <a:ext cx="720000" cy="720000"/>
            </a:xfrm>
            <a:prstGeom prst="ellipse">
              <a:avLst/>
            </a:prstGeom>
            <a:solidFill>
              <a:srgbClr val="FDC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Textfeld 30"/>
            <p:cNvSpPr txBox="1"/>
            <p:nvPr/>
          </p:nvSpPr>
          <p:spPr>
            <a:xfrm>
              <a:off x="816040" y="2562333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Software-Entwicklung</a:t>
              </a:r>
            </a:p>
          </p:txBody>
        </p:sp>
        <p:pic>
          <p:nvPicPr>
            <p:cNvPr id="32" name="Bild 3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4221" y="1978778"/>
              <a:ext cx="576000" cy="369343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16040" y="2052520"/>
            <a:ext cx="5172635" cy="4320000"/>
          </a:xfrm>
          <a:prstGeom prst="rect">
            <a:avLst/>
          </a:prstGeom>
        </p:spPr>
        <p:txBody>
          <a:bodyPr/>
          <a:lstStyle>
            <a:lvl1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1pPr>
            <a:lvl2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2pPr>
            <a:lvl3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3pPr>
            <a:lvl4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4pPr>
            <a:lvl5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2"/>
          <p:cNvSpPr>
            <a:spLocks noGrp="1"/>
          </p:cNvSpPr>
          <p:nvPr>
            <p:ph idx="10"/>
          </p:nvPr>
        </p:nvSpPr>
        <p:spPr>
          <a:xfrm>
            <a:off x="6159005" y="2052520"/>
            <a:ext cx="5172635" cy="4320000"/>
          </a:xfrm>
          <a:prstGeom prst="rect">
            <a:avLst/>
          </a:prstGeom>
        </p:spPr>
        <p:txBody>
          <a:bodyPr/>
          <a:lstStyle>
            <a:lvl1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1pPr>
            <a:lvl2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2pPr>
            <a:lvl3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3pPr>
            <a:lvl4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4pPr>
            <a:lvl5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16040" y="417208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cxnSp>
        <p:nvCxnSpPr>
          <p:cNvPr id="7" name="Gerade Verbindung 6"/>
          <p:cNvCxnSpPr/>
          <p:nvPr userDrawn="1"/>
        </p:nvCxnSpPr>
        <p:spPr>
          <a:xfrm flipV="1">
            <a:off x="924670" y="953526"/>
            <a:ext cx="7380000" cy="8830"/>
          </a:xfrm>
          <a:prstGeom prst="line">
            <a:avLst/>
          </a:prstGeom>
          <a:ln w="2540">
            <a:solidFill>
              <a:srgbClr val="FDCD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F8AA-C4C2-4CFE-9F5A-9B852486D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DEAB5E-49B9-461D-B5D8-678A515FE52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0125" y="2000250"/>
            <a:ext cx="10353675" cy="43926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87444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47009-37CA-4154-93F1-5EFC66453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565"/>
            <a:ext cx="10515600" cy="259143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53144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2BITGmbH/" TargetMode="External"/><Relationship Id="rId7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meetup.com/de-DE/Zurich-Progressive-Web-App-Meetup/" TargetMode="External"/><Relationship Id="rId5" Type="http://schemas.openxmlformats.org/officeDocument/2006/relationships/hyperlink" Target="https://www.meetup.com/de-DE/Swiss-NativeScript/" TargetMode="External"/><Relationship Id="rId4" Type="http://schemas.openxmlformats.org/officeDocument/2006/relationships/hyperlink" Target="https://www.linkedin.com/company/11054954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6687848"/>
            <a:ext cx="12192000" cy="170152"/>
          </a:xfrm>
          <a:prstGeom prst="rect">
            <a:avLst/>
          </a:pr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oliennummernplatzhalter 5"/>
          <p:cNvSpPr txBox="1">
            <a:spLocks/>
          </p:cNvSpPr>
          <p:nvPr userDrawn="1"/>
        </p:nvSpPr>
        <p:spPr>
          <a:xfrm>
            <a:off x="9216980" y="63189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363715-5560-CC4E-9199-D49348FC640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1C9E27-D553-4C25-BD52-9718421D7467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263600" y="140400"/>
            <a:ext cx="1800000" cy="88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99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1" r:id="rId2"/>
    <p:sldLayoutId id="2147483662" r:id="rId3"/>
    <p:sldLayoutId id="2147483663" r:id="rId4"/>
    <p:sldLayoutId id="2147483650" r:id="rId5"/>
    <p:sldLayoutId id="2147483667" r:id="rId6"/>
    <p:sldLayoutId id="2147483660" r:id="rId7"/>
    <p:sldLayoutId id="2147483696" r:id="rId8"/>
    <p:sldLayoutId id="214748369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DCD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6687848"/>
            <a:ext cx="12192000" cy="170152"/>
          </a:xfrm>
          <a:prstGeom prst="rect">
            <a:avLst/>
          </a:pr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620CCF-8A84-4AD7-8210-E0A4B6BDC3D9}"/>
              </a:ext>
            </a:extLst>
          </p:cNvPr>
          <p:cNvSpPr txBox="1"/>
          <p:nvPr userDrawn="1"/>
        </p:nvSpPr>
        <p:spPr>
          <a:xfrm>
            <a:off x="3037840" y="5885015"/>
            <a:ext cx="6116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>
                <a:solidFill>
                  <a:schemeClr val="bg1"/>
                </a:solidFill>
              </a:rPr>
              <a:t>Follow us on </a:t>
            </a:r>
            <a:r>
              <a:rPr lang="de-CH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Facebook</a:t>
            </a:r>
            <a:r>
              <a:rPr lang="de-CH">
                <a:solidFill>
                  <a:schemeClr val="bg1"/>
                </a:solidFill>
              </a:rPr>
              <a:t> and </a:t>
            </a:r>
            <a:r>
              <a:rPr lang="de-CH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endParaRPr lang="de-CH">
              <a:solidFill>
                <a:schemeClr val="accent1"/>
              </a:solidFill>
            </a:endParaRPr>
          </a:p>
          <a:p>
            <a:r>
              <a:rPr lang="de-CH">
                <a:solidFill>
                  <a:schemeClr val="bg1"/>
                </a:solidFill>
              </a:rPr>
              <a:t>Join our meetups about </a:t>
            </a:r>
            <a:r>
              <a:rPr lang="de-CH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Native Script</a:t>
            </a:r>
            <a:r>
              <a:rPr lang="de-CH">
                <a:solidFill>
                  <a:schemeClr val="accent1"/>
                </a:solidFill>
              </a:rPr>
              <a:t> </a:t>
            </a:r>
            <a:r>
              <a:rPr lang="de-CH">
                <a:solidFill>
                  <a:schemeClr val="bg1"/>
                </a:solidFill>
              </a:rPr>
              <a:t>&amp; </a:t>
            </a:r>
            <a:r>
              <a:rPr lang="de-CH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Progressive Web Apps</a:t>
            </a:r>
            <a:endParaRPr lang="de-CH">
              <a:solidFill>
                <a:schemeClr val="accent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138D7C4-1BF6-42C4-AFEB-D1293DECE17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848381" y="4501274"/>
            <a:ext cx="2495238" cy="1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272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gular/angular-cl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.angular.io/" TargetMode="External"/><Relationship Id="rId2" Type="http://schemas.openxmlformats.org/officeDocument/2006/relationships/hyperlink" Target="https://design.google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material.angularjs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material.angular.io/guide/schematics" TargetMode="Externa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angular.io/docs/ts/latest/guide/ngmodule.html" TargetMode="Externa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guide/ngmodule-api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angular.io/guide/pipes" TargetMode="Externa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docs/ts/latest/guide/architecture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gular/material2/issues/4190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angular.io/styleguide" TargetMode="Externa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material.angular.io/components/snack-bar/overview" TargetMode="Externa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1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/>
          <p:cNvSpPr>
            <a:spLocks noGrp="1"/>
          </p:cNvSpPr>
          <p:nvPr>
            <p:ph type="body" idx="1"/>
          </p:nvPr>
        </p:nvSpPr>
        <p:spPr/>
        <p:txBody>
          <a:bodyPr lIns="91440" tIns="45720" rIns="91440" bIns="45720" anchor="t">
            <a:normAutofit fontScale="92500" lnSpcReduction="20000"/>
          </a:bodyPr>
          <a:lstStyle/>
          <a:p>
            <a:r>
              <a:rPr lang="de-DE">
                <a:latin typeface="Bio Sans"/>
              </a:rPr>
              <a:t>Einführung in die Angular Plattform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>
            <a:normAutofit fontScale="90000"/>
          </a:bodyPr>
          <a:lstStyle/>
          <a:p>
            <a:r>
              <a:rPr lang="de-DE" dirty="0">
                <a:latin typeface="Bio Sans"/>
              </a:rPr>
              <a:t>Angular Kickstarter</a:t>
            </a:r>
            <a:br>
              <a:rPr lang="de-DE" dirty="0">
                <a:latin typeface="Bio Sans"/>
              </a:rPr>
            </a:br>
            <a:r>
              <a:rPr lang="de-DE" sz="2000" dirty="0">
                <a:latin typeface="Bio Sans"/>
              </a:rPr>
              <a:t>(https://github.com/2bit-waterkamp/todo.git)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057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3BAE1-A0BD-4728-A328-7F62479E3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2D8BBCB-72BD-4889-A18E-196F567A3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85" y="1237174"/>
            <a:ext cx="10971349" cy="522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729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95ABE2-10AE-446F-8959-66C1CA00A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/>
              <a:t>Danke für Eure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258123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E66A0-212D-4234-B63C-1A3EA0504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7915E-21D9-45E9-9141-84BF60D2E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Durchführung des Tutorial: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Wer hat schon Erfahrung mit Angular?</a:t>
            </a:r>
          </a:p>
          <a:p>
            <a:pPr lvl="1"/>
            <a:r>
              <a:rPr lang="de-CH" dirty="0">
                <a:latin typeface="Bio Sans"/>
              </a:rPr>
              <a:t>Wer hat noch gar keine Erfahrung mit Angular oder SPA Frameworks?</a:t>
            </a:r>
          </a:p>
          <a:p>
            <a:pPr lvl="1"/>
            <a:r>
              <a:rPr lang="de-CH" dirty="0">
                <a:latin typeface="Bio Sans"/>
              </a:rPr>
              <a:t>Fragt eueren Partner mit mehr Erfahrung bei Problemen, meldet euch beim Kursleiter, oder haltet die Fragen/Probleme für die Frage/Antwort-Runde am Ende offen</a:t>
            </a:r>
          </a:p>
        </p:txBody>
      </p:sp>
    </p:spTree>
    <p:extLst>
      <p:ext uri="{BB962C8B-B14F-4D97-AF65-F5344CB8AC3E}">
        <p14:creationId xmlns:p14="http://schemas.microsoft.com/office/powerpoint/2010/main" val="5872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Angular CLI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Workspace (Projekt) - Initialisierung / </a:t>
            </a:r>
            <a:r>
              <a:rPr lang="de-CH" dirty="0" err="1">
                <a:latin typeface="Bio Sans"/>
              </a:rPr>
              <a:t>Scaffolding</a:t>
            </a:r>
            <a:endParaRPr lang="de-CH" dirty="0"/>
          </a:p>
          <a:p>
            <a:r>
              <a:rPr lang="de-CH" dirty="0">
                <a:latin typeface="Bio Sans"/>
              </a:rPr>
              <a:t>Code-Generatoren auf Basis des Style Guides</a:t>
            </a:r>
            <a:endParaRPr lang="de-CH" dirty="0"/>
          </a:p>
          <a:p>
            <a:r>
              <a:rPr lang="de-CH" dirty="0">
                <a:latin typeface="Bio Sans"/>
              </a:rPr>
              <a:t>Hilfreiche Tools (</a:t>
            </a:r>
            <a:r>
              <a:rPr lang="de-CH" dirty="0" err="1">
                <a:latin typeface="Bio Sans"/>
              </a:rPr>
              <a:t>Testing</a:t>
            </a:r>
            <a:r>
              <a:rPr lang="de-CH" dirty="0">
                <a:latin typeface="Bio Sans"/>
              </a:rPr>
              <a:t>, </a:t>
            </a:r>
            <a:r>
              <a:rPr lang="de-CH" dirty="0" err="1">
                <a:latin typeface="Bio Sans"/>
              </a:rPr>
              <a:t>Linting</a:t>
            </a:r>
            <a:r>
              <a:rPr lang="de-CH" dirty="0">
                <a:latin typeface="Bio Sans"/>
              </a:rPr>
              <a:t>, </a:t>
            </a:r>
            <a:r>
              <a:rPr lang="de-CH" dirty="0" err="1">
                <a:latin typeface="Bio Sans"/>
              </a:rPr>
              <a:t>Builds</a:t>
            </a:r>
            <a:r>
              <a:rPr lang="de-CH" dirty="0">
                <a:latin typeface="Bio Sans"/>
              </a:rPr>
              <a:t>...usw.)</a:t>
            </a:r>
            <a:endParaRPr lang="de-CH" dirty="0"/>
          </a:p>
          <a:p>
            <a:r>
              <a:rPr lang="de-CH" dirty="0" err="1">
                <a:latin typeface="Bio Sans"/>
              </a:rPr>
              <a:t>Schematics</a:t>
            </a:r>
            <a:endParaRPr lang="de-CH" dirty="0"/>
          </a:p>
          <a:p>
            <a:pPr lvl="1"/>
            <a:endParaRPr lang="de-CH" dirty="0"/>
          </a:p>
          <a:p>
            <a:pPr lvl="1"/>
            <a:endParaRPr lang="de-CH" dirty="0">
              <a:latin typeface="Bio Sans"/>
            </a:endParaRPr>
          </a:p>
          <a:p>
            <a:pPr lvl="1"/>
            <a:endParaRPr lang="de-CH" dirty="0">
              <a:latin typeface="Bio Sans"/>
            </a:endParaRPr>
          </a:p>
          <a:p>
            <a:pPr lvl="1"/>
            <a:endParaRPr lang="de-CH" dirty="0">
              <a:latin typeface="Bio Sans"/>
            </a:endParaRPr>
          </a:p>
          <a:p>
            <a:pPr marL="0" indent="0">
              <a:buNone/>
            </a:pPr>
            <a:r>
              <a:rPr lang="de-CH" dirty="0">
                <a:hlinkClick r:id="rId3"/>
              </a:rPr>
              <a:t>https://github.com/angular/angular-cli</a:t>
            </a:r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914400" lvl="2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17036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040" y="417208"/>
            <a:ext cx="10515600" cy="132556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>
                <a:latin typeface="Bio Sans"/>
              </a:rPr>
              <a:t>Theorie: Angular CLI</a:t>
            </a:r>
          </a:p>
        </p:txBody>
      </p:sp>
      <p:pic>
        <p:nvPicPr>
          <p:cNvPr id="11" name="Inhaltsplatzhalter 1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1964" y="4172631"/>
            <a:ext cx="2236788" cy="796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64" y="4172631"/>
            <a:ext cx="1479550" cy="796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9714" y="3255056"/>
            <a:ext cx="3198813" cy="249078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864" y="1477056"/>
            <a:ext cx="7080250" cy="1697038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864" y="5052106"/>
            <a:ext cx="2295525" cy="69373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7939" y="5052106"/>
            <a:ext cx="1420813" cy="6937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372985-DDF5-41A2-A845-4806AFDEF7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128" y="3145810"/>
            <a:ext cx="3915624" cy="117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52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F50-A0A5-4EF4-B2DF-093B8F039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Applikation-Workspace mit der Angular CLI erstellen:</a:t>
            </a:r>
            <a:br>
              <a:rPr lang="de-CH" dirty="0">
                <a:latin typeface="Bio Sans"/>
              </a:rPr>
            </a:br>
            <a:endParaRPr lang="de-CH" dirty="0"/>
          </a:p>
          <a:p>
            <a:r>
              <a:rPr lang="de-CH" dirty="0"/>
              <a:t>CLI global installieren mit NPM</a:t>
            </a:r>
          </a:p>
          <a:p>
            <a:pPr lvl="1"/>
            <a:r>
              <a:rPr lang="de-CH" dirty="0" err="1">
                <a:latin typeface="Bio Sans"/>
              </a:rPr>
              <a:t>npm</a:t>
            </a:r>
            <a:r>
              <a:rPr lang="de-CH" dirty="0">
                <a:latin typeface="Bio Sans"/>
              </a:rPr>
              <a:t> i -g @angular</a:t>
            </a:r>
            <a:r>
              <a:rPr lang="de-CH">
                <a:latin typeface="Bio Sans"/>
              </a:rPr>
              <a:t>/cli@13.3.4</a:t>
            </a:r>
            <a:br>
              <a:rPr lang="de-CH" dirty="0">
                <a:latin typeface="Bio Sans"/>
              </a:rPr>
            </a:br>
            <a:endParaRPr lang="de-CH" dirty="0"/>
          </a:p>
          <a:p>
            <a:r>
              <a:rPr lang="de-CH" dirty="0">
                <a:latin typeface="Bio Sans"/>
              </a:rPr>
              <a:t>Neue Applikation mit dem Namen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»</a:t>
            </a:r>
            <a:r>
              <a:rPr lang="de-CH" dirty="0">
                <a:latin typeface="Bio Sans"/>
              </a:rPr>
              <a:t> erstellen</a:t>
            </a:r>
          </a:p>
          <a:p>
            <a:pPr lvl="1"/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new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 </a:t>
            </a:r>
            <a:r>
              <a:rPr lang="de-CH" dirty="0">
                <a:latin typeface="Bio Sans"/>
              </a:rPr>
              <a:t>(cli-</a:t>
            </a:r>
            <a:r>
              <a:rPr lang="de-CH" dirty="0" err="1">
                <a:latin typeface="Bio Sans"/>
              </a:rPr>
              <a:t>command</a:t>
            </a:r>
            <a:r>
              <a:rPr lang="de-CH" dirty="0">
                <a:latin typeface="Bio Sans"/>
              </a:rPr>
              <a:t>)</a:t>
            </a:r>
          </a:p>
          <a:p>
            <a:pPr lvl="2"/>
            <a:r>
              <a:rPr lang="de-CH" dirty="0">
                <a:latin typeface="Bio Sans"/>
              </a:rPr>
              <a:t>Die Frage bezüglich Routings mit </a:t>
            </a:r>
            <a:r>
              <a:rPr lang="de-CH" b="1" dirty="0">
                <a:latin typeface="Bio Sans"/>
              </a:rPr>
              <a:t>NEIN </a:t>
            </a:r>
            <a:r>
              <a:rPr lang="de-CH" dirty="0">
                <a:latin typeface="Bio Sans"/>
              </a:rPr>
              <a:t>beantworten</a:t>
            </a:r>
          </a:p>
          <a:p>
            <a:pPr lvl="2"/>
            <a:r>
              <a:rPr lang="de-CH" dirty="0">
                <a:latin typeface="Bio Sans"/>
              </a:rPr>
              <a:t>Als Stylesheet </a:t>
            </a:r>
            <a:r>
              <a:rPr lang="de-CH" b="1" dirty="0">
                <a:latin typeface="Bio Sans"/>
              </a:rPr>
              <a:t>SCSS </a:t>
            </a:r>
            <a:r>
              <a:rPr lang="de-CH" dirty="0">
                <a:latin typeface="Bio Sans"/>
              </a:rPr>
              <a:t>auswählen</a:t>
            </a:r>
          </a:p>
        </p:txBody>
      </p:sp>
    </p:spTree>
    <p:extLst>
      <p:ext uri="{BB962C8B-B14F-4D97-AF65-F5344CB8AC3E}">
        <p14:creationId xmlns:p14="http://schemas.microsoft.com/office/powerpoint/2010/main" val="3979223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C27B8-6002-415E-ACA2-8CDC2336A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Folder </a:t>
            </a:r>
            <a:r>
              <a:rPr lang="de-CH" err="1">
                <a:latin typeface="Bio Sans"/>
              </a:rPr>
              <a:t>Structure</a:t>
            </a:r>
            <a:endParaRPr lang="en-US">
              <a:latin typeface="Bio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820F9-95EF-407A-8619-989865B6E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707806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Kann je nach Angular-Vers. variieren</a:t>
            </a:r>
            <a:endParaRPr lang="de-CH" dirty="0"/>
          </a:p>
          <a:p>
            <a:r>
              <a:rPr lang="de-CH" dirty="0"/>
              <a:t>Äusserste Schicht</a:t>
            </a:r>
          </a:p>
          <a:p>
            <a:pPr lvl="1"/>
            <a:r>
              <a:rPr lang="de-CH" dirty="0" err="1"/>
              <a:t>Config</a:t>
            </a:r>
            <a:r>
              <a:rPr lang="de-CH" dirty="0"/>
              <a:t> Files</a:t>
            </a:r>
          </a:p>
          <a:p>
            <a:pPr lvl="2"/>
            <a:r>
              <a:rPr lang="de-CH" dirty="0" err="1"/>
              <a:t>package.json</a:t>
            </a:r>
            <a:r>
              <a:rPr lang="de-CH" dirty="0"/>
              <a:t> / </a:t>
            </a:r>
            <a:r>
              <a:rPr lang="de-CH" dirty="0" err="1"/>
              <a:t>tsconfig.json</a:t>
            </a:r>
            <a:r>
              <a:rPr lang="de-CH" dirty="0"/>
              <a:t> ...</a:t>
            </a:r>
          </a:p>
          <a:p>
            <a:r>
              <a:rPr lang="de-CH" dirty="0" err="1"/>
              <a:t>src</a:t>
            </a:r>
            <a:r>
              <a:rPr lang="de-CH" dirty="0"/>
              <a:t> / root</a:t>
            </a:r>
          </a:p>
          <a:p>
            <a:pPr lvl="1"/>
            <a:r>
              <a:rPr lang="de-CH" dirty="0">
                <a:latin typeface="Bio Sans"/>
              </a:rPr>
              <a:t>Styles</a:t>
            </a:r>
            <a:endParaRPr lang="de-CH" dirty="0"/>
          </a:p>
          <a:p>
            <a:pPr lvl="1"/>
            <a:r>
              <a:rPr lang="de-CH" dirty="0"/>
              <a:t>index.html</a:t>
            </a:r>
          </a:p>
          <a:p>
            <a:r>
              <a:rPr lang="de-CH" dirty="0" err="1"/>
              <a:t>app</a:t>
            </a:r>
            <a:endParaRPr lang="de-CH" dirty="0"/>
          </a:p>
          <a:p>
            <a:pPr lvl="1"/>
            <a:r>
              <a:rPr lang="de-CH" dirty="0"/>
              <a:t>Module / </a:t>
            </a:r>
            <a:r>
              <a:rPr lang="de-CH" dirty="0" err="1"/>
              <a:t>Routes</a:t>
            </a:r>
            <a:endParaRPr lang="de-CH" dirty="0"/>
          </a:p>
          <a:p>
            <a:pPr lvl="1"/>
            <a:r>
              <a:rPr lang="de-CH" dirty="0"/>
              <a:t>Weitere </a:t>
            </a:r>
            <a:r>
              <a:rPr lang="de-CH" dirty="0" err="1"/>
              <a:t>Componenten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3D8910-1F15-4D24-B808-884547ED0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491" y="1815268"/>
            <a:ext cx="1918956" cy="39906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C987EE-BF70-4CFF-A9FD-E12B34EEF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714" y="2733094"/>
            <a:ext cx="1699006" cy="208628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7332991-DB21-46B9-AA58-7447AC40B7CE}"/>
              </a:ext>
            </a:extLst>
          </p:cNvPr>
          <p:cNvCxnSpPr/>
          <p:nvPr/>
        </p:nvCxnSpPr>
        <p:spPr>
          <a:xfrm>
            <a:off x="7498690" y="2876568"/>
            <a:ext cx="797356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DA5087-CC2C-44A1-835C-B45312DA4F70}"/>
              </a:ext>
            </a:extLst>
          </p:cNvPr>
          <p:cNvCxnSpPr>
            <a:cxnSpLocks/>
          </p:cNvCxnSpPr>
          <p:nvPr/>
        </p:nvCxnSpPr>
        <p:spPr>
          <a:xfrm>
            <a:off x="8884764" y="2907439"/>
            <a:ext cx="996086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B15DF87-640A-48FD-9357-CB9036250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0379" y="2811247"/>
            <a:ext cx="1681089" cy="213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21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D7BD7-F825-411F-88D0-20A95E330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CLI-Scripts (</a:t>
            </a:r>
            <a:r>
              <a:rPr lang="de-CH" err="1">
                <a:latin typeface="Bio Sans"/>
              </a:rPr>
              <a:t>built</a:t>
            </a:r>
            <a:r>
              <a:rPr lang="de-CH">
                <a:latin typeface="Bio Sans"/>
              </a:rPr>
              <a:t>-in)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D1795-9E09-4528-85B4-77F1D8ADA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598949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sofort bereit zur Benutzung</a:t>
            </a:r>
          </a:p>
          <a:p>
            <a:r>
              <a:rPr lang="de-CH">
                <a:latin typeface="Bio Sans"/>
              </a:rPr>
              <a:t>gespeichert in: </a:t>
            </a:r>
            <a:r>
              <a:rPr lang="de-CH" b="1">
                <a:latin typeface="Bio Sans"/>
              </a:rPr>
              <a:t>&lt;Workspace-root&gt;/</a:t>
            </a:r>
            <a:r>
              <a:rPr lang="de-CH" b="1" err="1">
                <a:latin typeface="Bio Sans"/>
              </a:rPr>
              <a:t>package.json</a:t>
            </a:r>
            <a:endParaRPr lang="de-CH" b="1">
              <a:latin typeface="Bio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C10E1F-58B8-46CB-A92D-183F4CE7B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80" y="3342532"/>
            <a:ext cx="3895724" cy="326072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E3E609B-CB6E-4AC0-A608-5B64468DE12E}"/>
              </a:ext>
            </a:extLst>
          </p:cNvPr>
          <p:cNvSpPr txBox="1"/>
          <p:nvPr/>
        </p:nvSpPr>
        <p:spPr>
          <a:xfrm>
            <a:off x="2057398" y="2882898"/>
            <a:ext cx="15094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package.json</a:t>
            </a:r>
          </a:p>
        </p:txBody>
      </p:sp>
    </p:spTree>
    <p:extLst>
      <p:ext uri="{BB962C8B-B14F-4D97-AF65-F5344CB8AC3E}">
        <p14:creationId xmlns:p14="http://schemas.microsoft.com/office/powerpoint/2010/main" val="2520705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8A77063-DA78-4E8C-83DA-B4D16C243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052" y="5414358"/>
            <a:ext cx="7942023" cy="970472"/>
          </a:xfrm>
        </p:spPr>
        <p:txBody>
          <a:bodyPr lIns="91440" tIns="45720" rIns="91440" bIns="45720" anchor="t">
            <a:normAutofit/>
          </a:bodyPr>
          <a:lstStyle/>
          <a:p>
            <a:pPr algn="ctr"/>
            <a:r>
              <a:rPr lang="de-CH" dirty="0" err="1">
                <a:latin typeface="Bio Sans"/>
              </a:rPr>
              <a:t>Application</a:t>
            </a:r>
            <a:r>
              <a:rPr lang="de-CH" dirty="0">
                <a:latin typeface="Bio Sans"/>
              </a:rPr>
              <a:t>-Shell erstellen</a:t>
            </a:r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FDC87F-57E2-4259-AAD1-A2B018038A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976"/>
          <a:stretch/>
        </p:blipFill>
        <p:spPr>
          <a:xfrm>
            <a:off x="20" y="2872"/>
            <a:ext cx="12191980" cy="4595954"/>
          </a:xfrm>
          <a:custGeom>
            <a:avLst/>
            <a:gdLst/>
            <a:ahLst/>
            <a:cxnLst/>
            <a:rect l="l" t="t" r="r" b="b"/>
            <a:pathLst>
              <a:path w="12192000" h="4621300">
                <a:moveTo>
                  <a:pt x="0" y="0"/>
                </a:moveTo>
                <a:lnTo>
                  <a:pt x="12192000" y="0"/>
                </a:lnTo>
                <a:lnTo>
                  <a:pt x="12192000" y="3104412"/>
                </a:lnTo>
                <a:lnTo>
                  <a:pt x="12192000" y="3296537"/>
                </a:lnTo>
                <a:lnTo>
                  <a:pt x="12192000" y="4272355"/>
                </a:lnTo>
                <a:lnTo>
                  <a:pt x="12113803" y="4280638"/>
                </a:lnTo>
                <a:cubicBezTo>
                  <a:pt x="10139508" y="4478587"/>
                  <a:pt x="8237152" y="4571590"/>
                  <a:pt x="6753597" y="4604195"/>
                </a:cubicBezTo>
                <a:cubicBezTo>
                  <a:pt x="4940362" y="4644044"/>
                  <a:pt x="2657278" y="4624714"/>
                  <a:pt x="400746" y="4432852"/>
                </a:cubicBezTo>
                <a:lnTo>
                  <a:pt x="0" y="4395876"/>
                </a:lnTo>
                <a:lnTo>
                  <a:pt x="0" y="3296537"/>
                </a:lnTo>
                <a:lnTo>
                  <a:pt x="0" y="310441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87031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94C99-CD4B-425D-A112-09BBF5A80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57" y="2432005"/>
            <a:ext cx="10395258" cy="23215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7B9647-AC28-41CB-BD1D-EE6B3925ADF6}"/>
              </a:ext>
            </a:extLst>
          </p:cNvPr>
          <p:cNvSpPr txBox="1"/>
          <p:nvPr/>
        </p:nvSpPr>
        <p:spPr>
          <a:xfrm>
            <a:off x="1353088" y="5628490"/>
            <a:ext cx="190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Seitennavigation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AD073C-89D7-4426-9A46-2E9C6259F619}"/>
              </a:ext>
            </a:extLst>
          </p:cNvPr>
          <p:cNvSpPr txBox="1"/>
          <p:nvPr/>
        </p:nvSpPr>
        <p:spPr>
          <a:xfrm>
            <a:off x="6884972" y="5628490"/>
            <a:ext cx="190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Seiteninhalt</a:t>
            </a:r>
          </a:p>
        </p:txBody>
      </p:sp>
      <p:sp>
        <p:nvSpPr>
          <p:cNvPr id="4" name="Pfeil: nach oben 3">
            <a:extLst>
              <a:ext uri="{FF2B5EF4-FFF2-40B4-BE49-F238E27FC236}">
                <a16:creationId xmlns:a16="http://schemas.microsoft.com/office/drawing/2014/main" id="{7DBDD2CB-E40F-4994-9812-E84238D7ED98}"/>
              </a:ext>
            </a:extLst>
          </p:cNvPr>
          <p:cNvSpPr/>
          <p:nvPr/>
        </p:nvSpPr>
        <p:spPr>
          <a:xfrm>
            <a:off x="7296040" y="5008082"/>
            <a:ext cx="471714" cy="526143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feil: nach oben 7">
            <a:extLst>
              <a:ext uri="{FF2B5EF4-FFF2-40B4-BE49-F238E27FC236}">
                <a16:creationId xmlns:a16="http://schemas.microsoft.com/office/drawing/2014/main" id="{9A3AC626-1527-479C-99F4-CD0D88D6C3EF}"/>
              </a:ext>
            </a:extLst>
          </p:cNvPr>
          <p:cNvSpPr/>
          <p:nvPr/>
        </p:nvSpPr>
        <p:spPr>
          <a:xfrm>
            <a:off x="1998325" y="5008081"/>
            <a:ext cx="471714" cy="526143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04C829-5EF2-455E-AE02-0B7B76415854}"/>
              </a:ext>
            </a:extLst>
          </p:cNvPr>
          <p:cNvSpPr txBox="1"/>
          <p:nvPr/>
        </p:nvSpPr>
        <p:spPr>
          <a:xfrm>
            <a:off x="1803401" y="1712685"/>
            <a:ext cx="835841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CH" sz="2800" b="1">
                <a:ea typeface="+mn-lt"/>
                <a:cs typeface="+mn-lt"/>
              </a:rPr>
              <a:t>Applikationsgerüst (</a:t>
            </a:r>
            <a:r>
              <a:rPr lang="de-CH" sz="2800" b="1" err="1">
                <a:ea typeface="+mn-lt"/>
                <a:cs typeface="+mn-lt"/>
              </a:rPr>
              <a:t>shell</a:t>
            </a:r>
            <a:r>
              <a:rPr lang="de-CH" sz="2800" b="1">
                <a:ea typeface="+mn-lt"/>
                <a:cs typeface="+mn-lt"/>
              </a:rPr>
              <a:t>):</a:t>
            </a:r>
            <a:endParaRPr lang="de-DE" sz="28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58143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E6D68-9903-455C-AACF-8F8163FD1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Material Design</a:t>
            </a:r>
            <a:endParaRPr lang="en-US">
              <a:latin typeface="Bio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76614-8BE6-474E-B3C4-9C16EBCC1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789449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Material Design ist ein UX Konzept (Google, Android)</a:t>
            </a:r>
          </a:p>
          <a:p>
            <a:pPr lvl="1"/>
            <a:r>
              <a:rPr lang="de-CH" dirty="0">
                <a:hlinkClick r:id="rId2"/>
              </a:rPr>
              <a:t>https://design.google.com/</a:t>
            </a:r>
            <a:endParaRPr lang="de-CH" dirty="0"/>
          </a:p>
          <a:p>
            <a:r>
              <a:rPr lang="de-CH" dirty="0"/>
              <a:t>Angular Umsetzung</a:t>
            </a:r>
          </a:p>
          <a:p>
            <a:pPr lvl="1"/>
            <a:r>
              <a:rPr lang="de-CH" dirty="0">
                <a:hlinkClick r:id="rId3"/>
              </a:rPr>
              <a:t>https://material.angular.io/</a:t>
            </a:r>
            <a:endParaRPr lang="de-CH" dirty="0"/>
          </a:p>
          <a:p>
            <a:r>
              <a:rPr lang="de-CH" dirty="0"/>
              <a:t>Angular JS Umsetzung</a:t>
            </a:r>
          </a:p>
          <a:p>
            <a:pPr lvl="1"/>
            <a:r>
              <a:rPr lang="de-CH" dirty="0">
                <a:hlinkClick r:id="rId4"/>
              </a:rPr>
              <a:t>https://material.angularjs.org/</a:t>
            </a:r>
            <a:r>
              <a:rPr lang="de-CH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840638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DE">
                <a:latin typeface="Bio Sans"/>
              </a:rPr>
              <a:t>Wer ist das, der da vorne steht?</a:t>
            </a:r>
            <a:endParaRPr lang="de-DE"/>
          </a:p>
        </p:txBody>
      </p:sp>
      <p:pic>
        <p:nvPicPr>
          <p:cNvPr id="10" name="Grafik 10">
            <a:extLst>
              <a:ext uri="{FF2B5EF4-FFF2-40B4-BE49-F238E27FC236}">
                <a16:creationId xmlns:a16="http://schemas.microsoft.com/office/drawing/2014/main" id="{6872E773-FD4F-43AB-A0BD-949B1DFAB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476" y="3592704"/>
            <a:ext cx="6758353" cy="236890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423835D6-FE91-47B9-B890-D6362D9FB138}"/>
              </a:ext>
            </a:extLst>
          </p:cNvPr>
          <p:cNvSpPr txBox="1"/>
          <p:nvPr/>
        </p:nvSpPr>
        <p:spPr>
          <a:xfrm>
            <a:off x="7371863" y="3464169"/>
            <a:ext cx="1268046" cy="4714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/>
              <a:t>Surfing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91DB7FE-EAAC-470D-B1E2-4977F65C9E3E}"/>
              </a:ext>
            </a:extLst>
          </p:cNvPr>
          <p:cNvSpPr txBox="1"/>
          <p:nvPr/>
        </p:nvSpPr>
        <p:spPr>
          <a:xfrm>
            <a:off x="8417905" y="3464169"/>
            <a:ext cx="1268046" cy="4714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/>
              <a:t>Tennis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72C2569-3083-47A6-9CA4-996F0F655422}"/>
              </a:ext>
            </a:extLst>
          </p:cNvPr>
          <p:cNvSpPr txBox="1"/>
          <p:nvPr/>
        </p:nvSpPr>
        <p:spPr>
          <a:xfrm>
            <a:off x="3554185" y="1076986"/>
            <a:ext cx="4815672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400" b="1"/>
              <a:t>Oliver </a:t>
            </a:r>
            <a:r>
              <a:rPr lang="de-DE" sz="2400" b="1" err="1"/>
              <a:t>Waterkamp</a:t>
            </a:r>
            <a:br>
              <a:rPr lang="en-US"/>
            </a:br>
            <a:r>
              <a:rPr lang="de-DE" b="1">
                <a:cs typeface="Calibri"/>
              </a:rPr>
              <a:t>Software Consultant / Engineer</a:t>
            </a:r>
          </a:p>
        </p:txBody>
      </p:sp>
      <p:pic>
        <p:nvPicPr>
          <p:cNvPr id="19" name="Grafik 19">
            <a:extLst>
              <a:ext uri="{FF2B5EF4-FFF2-40B4-BE49-F238E27FC236}">
                <a16:creationId xmlns:a16="http://schemas.microsoft.com/office/drawing/2014/main" id="{397BBD76-8A77-417C-870F-7CDCAFE78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938" y="1873738"/>
            <a:ext cx="1160585" cy="56075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3C16DDA6-7230-4A17-838C-F3B61324D69D}"/>
              </a:ext>
            </a:extLst>
          </p:cNvPr>
          <p:cNvSpPr txBox="1"/>
          <p:nvPr/>
        </p:nvSpPr>
        <p:spPr>
          <a:xfrm>
            <a:off x="1852246" y="3200397"/>
            <a:ext cx="159043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/>
              <a:t>Microsoft</a:t>
            </a:r>
            <a:endParaRPr lang="de-DE" sz="2400" b="1">
              <a:cs typeface="Calibri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4DEB67E-D7C7-4668-89D7-AFD17861AB08}"/>
              </a:ext>
            </a:extLst>
          </p:cNvPr>
          <p:cNvSpPr txBox="1"/>
          <p:nvPr/>
        </p:nvSpPr>
        <p:spPr>
          <a:xfrm>
            <a:off x="2116015" y="2868243"/>
            <a:ext cx="16392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Agenturen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1AEAF60-FCD8-4D20-9B23-D6A25DAA58BA}"/>
              </a:ext>
            </a:extLst>
          </p:cNvPr>
          <p:cNvSpPr txBox="1"/>
          <p:nvPr/>
        </p:nvSpPr>
        <p:spPr>
          <a:xfrm>
            <a:off x="2780323" y="3522780"/>
            <a:ext cx="14634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Javascript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A0652139-3680-4FC5-9143-8B9CDBB25FB4}"/>
              </a:ext>
            </a:extLst>
          </p:cNvPr>
          <p:cNvSpPr txBox="1"/>
          <p:nvPr/>
        </p:nvSpPr>
        <p:spPr>
          <a:xfrm>
            <a:off x="3386015" y="3190627"/>
            <a:ext cx="16392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Projekte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825611B-615B-4DD6-ACC5-C3F8C80AB6F2}"/>
              </a:ext>
            </a:extLst>
          </p:cNvPr>
          <p:cNvSpPr txBox="1"/>
          <p:nvPr/>
        </p:nvSpPr>
        <p:spPr>
          <a:xfrm>
            <a:off x="3659553" y="2799857"/>
            <a:ext cx="16392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Companies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32FDCCB-6C37-444B-886F-99DD49AA7C3C}"/>
              </a:ext>
            </a:extLst>
          </p:cNvPr>
          <p:cNvSpPr txBox="1"/>
          <p:nvPr/>
        </p:nvSpPr>
        <p:spPr>
          <a:xfrm>
            <a:off x="3513014" y="2457933"/>
            <a:ext cx="14634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Web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F56ABB8A-4AF6-4BEB-B286-B738537C5B41}"/>
              </a:ext>
            </a:extLst>
          </p:cNvPr>
          <p:cNvSpPr txBox="1"/>
          <p:nvPr/>
        </p:nvSpPr>
        <p:spPr>
          <a:xfrm>
            <a:off x="3073399" y="3815856"/>
            <a:ext cx="14634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Javascript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3D2384D1-7879-464F-94BE-4576E8EC97C3}"/>
              </a:ext>
            </a:extLst>
          </p:cNvPr>
          <p:cNvSpPr txBox="1"/>
          <p:nvPr/>
        </p:nvSpPr>
        <p:spPr>
          <a:xfrm>
            <a:off x="1704311" y="2397224"/>
            <a:ext cx="189885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&gt; 15 </a:t>
            </a:r>
            <a:r>
              <a:rPr lang="de-DE" sz="2400" b="1" err="1">
                <a:cs typeface="Calibri"/>
              </a:rPr>
              <a:t>years</a:t>
            </a:r>
            <a:r>
              <a:rPr lang="de-DE" sz="2400" b="1">
                <a:cs typeface="Calibri"/>
              </a:rPr>
              <a:t> IT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4259BEC-F2EE-4061-BC5F-2364B8F97187}"/>
              </a:ext>
            </a:extLst>
          </p:cNvPr>
          <p:cNvSpPr txBox="1"/>
          <p:nvPr/>
        </p:nvSpPr>
        <p:spPr>
          <a:xfrm>
            <a:off x="7280587" y="2308194"/>
            <a:ext cx="320710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>
                <a:cs typeface="Calibri"/>
              </a:rPr>
              <a:t>Family / Friends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872943F-C545-E550-980A-32108D4F86A3}"/>
              </a:ext>
            </a:extLst>
          </p:cNvPr>
          <p:cNvSpPr txBox="1"/>
          <p:nvPr/>
        </p:nvSpPr>
        <p:spPr>
          <a:xfrm>
            <a:off x="6618146" y="2736710"/>
            <a:ext cx="14225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/>
              <a:t>Gourmet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B5A308-914D-0ABB-FA8E-B6E90ACA07AD}"/>
              </a:ext>
            </a:extLst>
          </p:cNvPr>
          <p:cNvSpPr txBox="1"/>
          <p:nvPr/>
        </p:nvSpPr>
        <p:spPr>
          <a:xfrm>
            <a:off x="7561360" y="3138576"/>
            <a:ext cx="173115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/>
              <a:t>Movie-Nerd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FF737DB-6374-7609-5C27-BCE3660957DB}"/>
              </a:ext>
            </a:extLst>
          </p:cNvPr>
          <p:cNvSpPr txBox="1"/>
          <p:nvPr/>
        </p:nvSpPr>
        <p:spPr>
          <a:xfrm>
            <a:off x="7942574" y="2736710"/>
            <a:ext cx="14225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/>
              <a:t>Reisen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9842A43-1701-6A8E-2E17-E48AE87FAD54}"/>
              </a:ext>
            </a:extLst>
          </p:cNvPr>
          <p:cNvSpPr txBox="1"/>
          <p:nvPr/>
        </p:nvSpPr>
        <p:spPr>
          <a:xfrm>
            <a:off x="9005110" y="2738176"/>
            <a:ext cx="14225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/>
              <a:t>Natur</a:t>
            </a:r>
          </a:p>
        </p:txBody>
      </p:sp>
    </p:spTree>
    <p:extLst>
      <p:ext uri="{BB962C8B-B14F-4D97-AF65-F5344CB8AC3E}">
        <p14:creationId xmlns:p14="http://schemas.microsoft.com/office/powerpoint/2010/main" val="1867807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2 </a:t>
            </a:r>
            <a:r>
              <a:rPr lang="de-CH" sz="2000" dirty="0">
                <a:latin typeface="Bio Sans"/>
              </a:rPr>
              <a:t>1/2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F50-A0A5-4EF4-B2DF-093B8F039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100" y="1254912"/>
            <a:ext cx="10515600" cy="5340800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Angular Material zum Projekt hinzufügen:</a:t>
            </a:r>
            <a:endParaRPr lang="de-DE" dirty="0"/>
          </a:p>
          <a:p>
            <a:pPr marL="457200" lvl="1" indent="0">
              <a:buNone/>
            </a:pPr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add</a:t>
            </a:r>
            <a:r>
              <a:rPr lang="de-CH" b="1" dirty="0">
                <a:latin typeface="Bio Sans"/>
              </a:rPr>
              <a:t> @angular/material@13.3.6 </a:t>
            </a:r>
            <a:r>
              <a:rPr lang="de-CH" dirty="0">
                <a:latin typeface="Bio Sans"/>
              </a:rPr>
              <a:t>(cli-</a:t>
            </a:r>
            <a:r>
              <a:rPr lang="de-CH" dirty="0" err="1">
                <a:latin typeface="Bio Sans"/>
              </a:rPr>
              <a:t>cmd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Package @angular/material mit </a:t>
            </a:r>
            <a:r>
              <a:rPr lang="de-CH" b="1" dirty="0">
                <a:latin typeface="Bio Sans"/>
              </a:rPr>
              <a:t>«Ja» </a:t>
            </a:r>
            <a:r>
              <a:rPr lang="de-CH" dirty="0">
                <a:latin typeface="Bio Sans"/>
              </a:rPr>
              <a:t>bestätigen</a:t>
            </a:r>
          </a:p>
          <a:p>
            <a:pPr lvl="1"/>
            <a:r>
              <a:rPr lang="de-CH" dirty="0">
                <a:latin typeface="Bio Sans"/>
              </a:rPr>
              <a:t>wählt als </a:t>
            </a:r>
            <a:r>
              <a:rPr lang="de-CH" dirty="0" err="1">
                <a:latin typeface="Bio Sans"/>
              </a:rPr>
              <a:t>Theme</a:t>
            </a:r>
            <a:r>
              <a:rPr lang="de-CH" dirty="0">
                <a:latin typeface="Bio Sans"/>
              </a:rPr>
              <a:t>: </a:t>
            </a:r>
            <a:r>
              <a:rPr lang="de-CH" b="1" dirty="0">
                <a:latin typeface="Bio Sans"/>
              </a:rPr>
              <a:t>«Purple / Green»</a:t>
            </a:r>
          </a:p>
          <a:p>
            <a:pPr lvl="1"/>
            <a:r>
              <a:rPr lang="de-CH" dirty="0">
                <a:latin typeface="Bio Sans"/>
              </a:rPr>
              <a:t>die Frage bezüglich Material Typographie mit </a:t>
            </a:r>
            <a:r>
              <a:rPr lang="de-CH" b="1" dirty="0">
                <a:latin typeface="Bio Sans"/>
              </a:rPr>
              <a:t>«Ja»</a:t>
            </a:r>
            <a:r>
              <a:rPr lang="de-CH" dirty="0">
                <a:latin typeface="Bio Sans"/>
              </a:rPr>
              <a:t> beantworten</a:t>
            </a:r>
          </a:p>
          <a:p>
            <a:pPr lvl="1"/>
            <a:r>
              <a:rPr lang="de-CH" dirty="0">
                <a:latin typeface="Bio Sans"/>
              </a:rPr>
              <a:t>die Frage bezüglich Browser </a:t>
            </a:r>
            <a:r>
              <a:rPr lang="de-CH" dirty="0" err="1">
                <a:latin typeface="Bio Sans"/>
              </a:rPr>
              <a:t>Animations</a:t>
            </a:r>
            <a:r>
              <a:rPr lang="de-CH" dirty="0">
                <a:latin typeface="Bio Sans"/>
              </a:rPr>
              <a:t> mit </a:t>
            </a:r>
            <a:r>
              <a:rPr lang="de-CH" b="1" dirty="0">
                <a:latin typeface="Bio Sans"/>
              </a:rPr>
              <a:t>«Ja»</a:t>
            </a:r>
            <a:r>
              <a:rPr lang="de-CH" dirty="0">
                <a:latin typeface="Bio Sans"/>
              </a:rPr>
              <a:t> beantworten</a:t>
            </a:r>
          </a:p>
          <a:p>
            <a:pPr marL="0" indent="0">
              <a:buNone/>
            </a:pPr>
            <a:r>
              <a:rPr lang="de-CH" b="1" dirty="0">
                <a:latin typeface="Bio Sans"/>
              </a:rPr>
              <a:t>Hinzufügen des Applikationsgerüst (</a:t>
            </a:r>
            <a:r>
              <a:rPr lang="de-CH" b="1" dirty="0" err="1">
                <a:latin typeface="Bio Sans"/>
              </a:rPr>
              <a:t>shell</a:t>
            </a:r>
            <a:r>
              <a:rPr lang="de-CH" b="1" dirty="0">
                <a:latin typeface="Bio Sans"/>
              </a:rPr>
              <a:t>):</a:t>
            </a:r>
          </a:p>
          <a:p>
            <a:pPr lvl="1"/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generate</a:t>
            </a:r>
            <a:r>
              <a:rPr lang="de-CH" b="1" dirty="0">
                <a:latin typeface="Bio Sans"/>
              </a:rPr>
              <a:t> @angular/material:navigation </a:t>
            </a:r>
            <a:r>
              <a:rPr lang="de-CH" b="1" dirty="0" err="1">
                <a:latin typeface="Bio Sans"/>
              </a:rPr>
              <a:t>navigation</a:t>
            </a:r>
            <a:r>
              <a:rPr lang="de-CH" b="1" dirty="0">
                <a:latin typeface="Bio Sans"/>
              </a:rPr>
              <a:t> </a:t>
            </a:r>
            <a:r>
              <a:rPr lang="de-CH" dirty="0">
                <a:latin typeface="Bio Sans"/>
              </a:rPr>
              <a:t>(cli-</a:t>
            </a:r>
            <a:r>
              <a:rPr lang="de-CH" dirty="0" err="1">
                <a:latin typeface="Bio Sans"/>
              </a:rPr>
              <a:t>cmd</a:t>
            </a:r>
            <a:r>
              <a:rPr lang="de-CH" dirty="0">
                <a:latin typeface="Bio Sans"/>
              </a:rPr>
              <a:t>)</a:t>
            </a:r>
          </a:p>
          <a:p>
            <a:pPr lvl="1"/>
            <a:r>
              <a:rPr lang="de-CH" dirty="0">
                <a:hlinkClick r:id="rId2"/>
              </a:rPr>
              <a:t>https://material.angular.io/guide/schematics</a:t>
            </a:r>
            <a:endParaRPr lang="de-CH" dirty="0"/>
          </a:p>
          <a:p>
            <a:pPr lvl="1"/>
            <a:endParaRPr lang="de-CH" dirty="0"/>
          </a:p>
          <a:p>
            <a:pPr marL="0" indent="0">
              <a:buNone/>
            </a:pPr>
            <a:r>
              <a:rPr lang="de-CH" b="1" dirty="0">
                <a:latin typeface="Bio Sans"/>
              </a:rPr>
              <a:t>App </a:t>
            </a:r>
            <a:r>
              <a:rPr lang="de-CH" b="1" dirty="0" err="1">
                <a:latin typeface="Bio Sans"/>
              </a:rPr>
              <a:t>builden</a:t>
            </a:r>
            <a:r>
              <a:rPr lang="de-CH" b="1" dirty="0">
                <a:latin typeface="Bio Sans"/>
              </a:rPr>
              <a:t> und starten</a:t>
            </a:r>
            <a:endParaRPr lang="de-CH" b="1" dirty="0"/>
          </a:p>
          <a:p>
            <a:pPr lvl="1"/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build</a:t>
            </a:r>
            <a:endParaRPr lang="de-CH" b="1" dirty="0"/>
          </a:p>
          <a:p>
            <a:pPr lvl="1"/>
            <a:r>
              <a:rPr lang="de-CH" b="1" dirty="0" err="1">
                <a:latin typeface="Bio Sans"/>
              </a:rPr>
              <a:t>npm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start</a:t>
            </a:r>
            <a:endParaRPr lang="de-CH" b="1" dirty="0"/>
          </a:p>
          <a:p>
            <a:pPr marL="0" indent="0">
              <a:buNone/>
            </a:pPr>
            <a:endParaRPr lang="de-CH" b="1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60203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The </a:t>
            </a:r>
            <a:r>
              <a:rPr lang="de-CH" err="1">
                <a:latin typeface="Bio Sans"/>
              </a:rPr>
              <a:t>Component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635234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Komponenten sind die View-Bausteine</a:t>
            </a:r>
            <a:endParaRPr lang="de-CH" dirty="0"/>
          </a:p>
          <a:p>
            <a:r>
              <a:rPr lang="de-CH" dirty="0">
                <a:latin typeface="Bio Sans"/>
              </a:rPr>
              <a:t>Logik in einer Klasse (aka Controller)</a:t>
            </a:r>
          </a:p>
          <a:p>
            <a:r>
              <a:rPr lang="de-CH" dirty="0">
                <a:latin typeface="Bio Sans"/>
              </a:rPr>
              <a:t>Verbindung zur View (aka Template)</a:t>
            </a:r>
            <a:endParaRPr lang="de-CH" dirty="0"/>
          </a:p>
          <a:p>
            <a:r>
              <a:rPr lang="de-CH" dirty="0">
                <a:latin typeface="Bio Sans"/>
              </a:rPr>
              <a:t>Wird erstellt, aktualisiert, zerstört</a:t>
            </a:r>
            <a:br>
              <a:rPr lang="de-CH" dirty="0">
                <a:latin typeface="Bio Sans"/>
              </a:rPr>
            </a:br>
            <a:r>
              <a:rPr lang="de-CH" dirty="0">
                <a:latin typeface="Bio Sans"/>
              </a:rPr>
              <a:t>vom Angular Framework Lifecycle</a:t>
            </a:r>
            <a:endParaRPr lang="de-CH" dirty="0"/>
          </a:p>
          <a:p>
            <a:r>
              <a:rPr lang="de-CH" dirty="0">
                <a:latin typeface="Bio Sans"/>
              </a:rPr>
              <a:t>Lifecycle </a:t>
            </a:r>
            <a:r>
              <a:rPr lang="de-CH" dirty="0" err="1">
                <a:latin typeface="Bio Sans"/>
              </a:rPr>
              <a:t>hooks</a:t>
            </a:r>
            <a:endParaRPr lang="de-CH" dirty="0">
              <a:latin typeface="Bio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686" y="1880053"/>
            <a:ext cx="2563062" cy="15840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382" y="3433296"/>
            <a:ext cx="3910741" cy="206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77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2 </a:t>
            </a:r>
            <a:r>
              <a:rPr lang="de-CH" sz="2000" dirty="0">
                <a:latin typeface="Bio Sans"/>
              </a:rPr>
              <a:t>2/2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F50-A0A5-4EF4-B2DF-093B8F039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662449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app</a:t>
            </a:r>
            <a:r>
              <a:rPr lang="de-CH" b="1" dirty="0">
                <a:latin typeface="Bio Sans"/>
              </a:rPr>
              <a:t>/app.component.html </a:t>
            </a:r>
            <a:r>
              <a:rPr lang="de-CH" dirty="0" err="1">
                <a:latin typeface="Bio Sans"/>
              </a:rPr>
              <a:t>file</a:t>
            </a:r>
            <a:r>
              <a:rPr lang="de-CH" dirty="0">
                <a:latin typeface="Bio Sans"/>
              </a:rPr>
              <a:t> öffnen</a:t>
            </a:r>
          </a:p>
          <a:p>
            <a:r>
              <a:rPr lang="de-CH" dirty="0">
                <a:latin typeface="Bio Sans"/>
              </a:rPr>
              <a:t>Ganzen Inhalt mit </a:t>
            </a:r>
            <a:r>
              <a:rPr lang="de-CH" b="1" dirty="0">
                <a:latin typeface="Bio Sans"/>
              </a:rPr>
              <a:t>&lt;app-navigation&gt;&lt;/app-navigation&gt;</a:t>
            </a:r>
            <a:r>
              <a:rPr lang="de-CH" dirty="0">
                <a:latin typeface="Bio Sans"/>
              </a:rPr>
              <a:t> Komponente ersetzen</a:t>
            </a:r>
          </a:p>
          <a:p>
            <a:pPr lvl="2"/>
            <a:endParaRPr lang="de-CH" dirty="0"/>
          </a:p>
          <a:p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CCF39-37AD-4207-BB66-362108F12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455" y="3267299"/>
            <a:ext cx="6159659" cy="290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74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3 </a:t>
            </a:r>
            <a:r>
              <a:rPr lang="de-CH" sz="2000" dirty="0">
                <a:latin typeface="Bio Sans"/>
              </a:rPr>
              <a:t>1/2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F50-A0A5-4EF4-B2DF-093B8F039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969" y="1762234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»-Komponente erstellen:</a:t>
            </a:r>
            <a:endParaRPr lang="de-DE" b="1" dirty="0"/>
          </a:p>
          <a:p>
            <a:pPr lvl="1"/>
            <a:r>
              <a:rPr lang="de-CH" dirty="0">
                <a:latin typeface="Bio Sans"/>
              </a:rPr>
              <a:t>Erstelle einen Ordner </a:t>
            </a:r>
            <a:r>
              <a:rPr lang="de-CH" b="1" dirty="0">
                <a:latin typeface="Bio Sans"/>
              </a:rPr>
              <a:t>"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"</a:t>
            </a:r>
            <a:r>
              <a:rPr lang="de-CH" dirty="0">
                <a:latin typeface="Bio Sans"/>
              </a:rPr>
              <a:t> in </a:t>
            </a:r>
            <a:r>
              <a:rPr lang="de-CH" b="1" dirty="0">
                <a:latin typeface="Bio Sans"/>
              </a:rPr>
              <a:t>"</a:t>
            </a:r>
            <a:r>
              <a:rPr lang="de-CH" b="1" dirty="0" err="1">
                <a:latin typeface="Bio Sans"/>
              </a:rPr>
              <a:t>app</a:t>
            </a:r>
            <a:r>
              <a:rPr lang="de-CH" b="1" dirty="0">
                <a:latin typeface="Bio Sans"/>
              </a:rPr>
              <a:t>"</a:t>
            </a:r>
            <a:r>
              <a:rPr lang="de-CH" dirty="0">
                <a:latin typeface="Bio Sans"/>
              </a:rPr>
              <a:t> Ordner</a:t>
            </a:r>
          </a:p>
          <a:p>
            <a:pPr lvl="1"/>
            <a:r>
              <a:rPr lang="de-CH" dirty="0">
                <a:latin typeface="Bio Sans"/>
              </a:rPr>
              <a:t>Erstelle die Files für die neue Komponente</a:t>
            </a:r>
          </a:p>
          <a:p>
            <a:pPr lvl="2"/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todo.component.ts</a:t>
            </a:r>
            <a:r>
              <a:rPr lang="de-CH" b="1" dirty="0">
                <a:latin typeface="Bio Sans"/>
              </a:rPr>
              <a:t>»</a:t>
            </a:r>
          </a:p>
          <a:p>
            <a:pPr lvl="2"/>
            <a:r>
              <a:rPr lang="de-CH" b="1" dirty="0">
                <a:latin typeface="Bio Sans"/>
              </a:rPr>
              <a:t>«todo.component.html»</a:t>
            </a:r>
          </a:p>
          <a:p>
            <a:pPr lvl="2"/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todo.component.scss</a:t>
            </a:r>
            <a:r>
              <a:rPr lang="de-CH" b="1" dirty="0">
                <a:latin typeface="Bio Sans"/>
              </a:rPr>
              <a:t>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E82B19-F55A-4D58-8289-235600087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720" y="2996424"/>
            <a:ext cx="3715463" cy="326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53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3 </a:t>
            </a:r>
            <a:r>
              <a:rPr lang="de-CH" sz="2000" dirty="0">
                <a:latin typeface="Bio Sans"/>
              </a:rPr>
              <a:t>2/2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F50-A0A5-4EF4-B2DF-093B8F039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471949"/>
            <a:ext cx="10515600" cy="477839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>
                <a:latin typeface="Bio Sans"/>
              </a:rPr>
              <a:t>Schreibe folgenden Code in </a:t>
            </a:r>
            <a:r>
              <a:rPr lang="de-CH" b="1" err="1">
                <a:latin typeface="Bio Sans"/>
              </a:rPr>
              <a:t>todo.component.ts</a:t>
            </a:r>
            <a:r>
              <a:rPr lang="de-CH" b="1">
                <a:latin typeface="Bio Sans"/>
              </a:rPr>
              <a:t> </a:t>
            </a:r>
            <a:r>
              <a:rPr lang="de-CH">
                <a:latin typeface="Bio Sans"/>
              </a:rPr>
              <a:t>Datei:</a:t>
            </a:r>
            <a:endParaRPr lang="de-CH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12C9B-DE97-4332-883C-185A0F79D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63" y="2614632"/>
            <a:ext cx="4149727" cy="242161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8854006-05A2-4E38-90A7-D81458F36914}"/>
              </a:ext>
            </a:extLst>
          </p:cNvPr>
          <p:cNvSpPr txBox="1"/>
          <p:nvPr/>
        </p:nvSpPr>
        <p:spPr>
          <a:xfrm>
            <a:off x="8225971" y="302804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>
              <a:cs typeface="Calibri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E2C529F-152F-4631-9C8B-8F6534367B6D}"/>
              </a:ext>
            </a:extLst>
          </p:cNvPr>
          <p:cNvSpPr txBox="1">
            <a:spLocks/>
          </p:cNvSpPr>
          <p:nvPr/>
        </p:nvSpPr>
        <p:spPr>
          <a:xfrm>
            <a:off x="814226" y="5207563"/>
            <a:ext cx="10515600" cy="47783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>
                <a:latin typeface="Bio Sans"/>
              </a:rPr>
              <a:t>Schreibe folgendes HTML in die </a:t>
            </a:r>
            <a:r>
              <a:rPr lang="de-CH" b="1">
                <a:latin typeface="Bio Sans"/>
              </a:rPr>
              <a:t>todo.component.html </a:t>
            </a:r>
            <a:r>
              <a:rPr lang="de-CH">
                <a:latin typeface="Bio Sans"/>
              </a:rPr>
              <a:t>Datei:</a:t>
            </a:r>
            <a:endParaRPr lang="de-CH" err="1"/>
          </a:p>
        </p:txBody>
      </p:sp>
      <p:pic>
        <p:nvPicPr>
          <p:cNvPr id="10" name="Grafik 10">
            <a:extLst>
              <a:ext uri="{FF2B5EF4-FFF2-40B4-BE49-F238E27FC236}">
                <a16:creationId xmlns:a16="http://schemas.microsoft.com/office/drawing/2014/main" id="{3EDCEBFD-CBF1-4F66-96A6-5AA01A5D8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769" y="5773283"/>
            <a:ext cx="2162175" cy="40957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E0EF9B7-6E0D-4A93-8480-ABE6503C8661}"/>
              </a:ext>
            </a:extLst>
          </p:cNvPr>
          <p:cNvSpPr txBox="1"/>
          <p:nvPr/>
        </p:nvSpPr>
        <p:spPr>
          <a:xfrm>
            <a:off x="1921327" y="223882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</p:spTree>
    <p:extLst>
      <p:ext uri="{BB962C8B-B14F-4D97-AF65-F5344CB8AC3E}">
        <p14:creationId xmlns:p14="http://schemas.microsoft.com/office/powerpoint/2010/main" val="3879991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446" y="1037674"/>
            <a:ext cx="4469306" cy="17391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Metadata</a:t>
            </a:r>
            <a:endParaRPr lang="de-CH" err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Bekannt als </a:t>
            </a:r>
            <a:r>
              <a:rPr lang="de-CH" b="1">
                <a:latin typeface="Bio Sans"/>
              </a:rPr>
              <a:t>«Binder»</a:t>
            </a:r>
            <a:r>
              <a:rPr lang="de-CH">
                <a:latin typeface="Bio Sans"/>
              </a:rPr>
              <a:t>, </a:t>
            </a:r>
            <a:r>
              <a:rPr lang="de-CH" b="1">
                <a:latin typeface="Bio Sans"/>
              </a:rPr>
              <a:t>«</a:t>
            </a:r>
            <a:r>
              <a:rPr lang="de-CH" b="1" err="1">
                <a:latin typeface="Bio Sans"/>
              </a:rPr>
              <a:t>Decorater</a:t>
            </a:r>
            <a:r>
              <a:rPr lang="de-CH" b="1">
                <a:latin typeface="Bio Sans"/>
              </a:rPr>
              <a:t>»</a:t>
            </a:r>
            <a:r>
              <a:rPr lang="de-CH">
                <a:latin typeface="Bio Sans"/>
              </a:rPr>
              <a:t> </a:t>
            </a:r>
          </a:p>
          <a:p>
            <a:r>
              <a:rPr lang="de-CH">
                <a:latin typeface="Bio Sans"/>
              </a:rPr>
              <a:t>Zusatzinformation für Angular-Compiler</a:t>
            </a:r>
          </a:p>
          <a:p>
            <a:r>
              <a:rPr lang="de-CH" err="1">
                <a:latin typeface="Bio Sans"/>
                <a:cs typeface="Courier New"/>
              </a:rPr>
              <a:t>Selector</a:t>
            </a:r>
            <a:r>
              <a:rPr lang="de-CH">
                <a:latin typeface="Bio Sans"/>
              </a:rPr>
              <a:t> – Instanzen erstellen</a:t>
            </a:r>
            <a:r>
              <a:rPr lang="de-CH">
                <a:latin typeface="Bio Sans"/>
                <a:cs typeface="Courier New"/>
              </a:rPr>
              <a:t> </a:t>
            </a:r>
            <a:r>
              <a:rPr lang="de-CH" sz="2000">
                <a:latin typeface="Bio Sans"/>
                <a:cs typeface="Courier New"/>
              </a:rPr>
              <a:t>&lt;app-</a:t>
            </a:r>
            <a:r>
              <a:rPr lang="de-CH" sz="2000" err="1">
                <a:latin typeface="Bio Sans"/>
                <a:cs typeface="Courier New"/>
              </a:rPr>
              <a:t>todo</a:t>
            </a:r>
            <a:r>
              <a:rPr lang="de-CH" sz="2000">
                <a:latin typeface="Bio Sans"/>
                <a:cs typeface="Courier New"/>
              </a:rPr>
              <a:t>&gt;&lt;/app-</a:t>
            </a:r>
            <a:r>
              <a:rPr lang="de-CH" sz="2000" err="1">
                <a:latin typeface="Bio Sans"/>
                <a:cs typeface="Courier New"/>
              </a:rPr>
              <a:t>todo</a:t>
            </a:r>
            <a:r>
              <a:rPr lang="de-CH" sz="2000">
                <a:latin typeface="Bio Sans"/>
                <a:cs typeface="Courier New"/>
              </a:rPr>
              <a:t>&gt;</a:t>
            </a:r>
          </a:p>
          <a:p>
            <a:r>
              <a:rPr lang="de-CH" err="1">
                <a:latin typeface="Bio Sans"/>
                <a:cs typeface="Courier New"/>
              </a:rPr>
              <a:t>changeDetection</a:t>
            </a:r>
            <a:r>
              <a:rPr lang="de-CH">
                <a:latin typeface="Bio Sans"/>
                <a:cs typeface="Courier New"/>
              </a:rPr>
              <a:t> </a:t>
            </a:r>
            <a:r>
              <a:rPr lang="de-CH">
                <a:latin typeface="Bio Sans"/>
              </a:rPr>
              <a:t>– </a:t>
            </a:r>
            <a:r>
              <a:rPr lang="de-CH" b="1" err="1">
                <a:latin typeface="Bio Sans"/>
              </a:rPr>
              <a:t>default</a:t>
            </a:r>
            <a:r>
              <a:rPr lang="de-CH" b="1">
                <a:latin typeface="Bio Sans"/>
              </a:rPr>
              <a:t> </a:t>
            </a:r>
            <a:r>
              <a:rPr lang="de-CH">
                <a:latin typeface="Bio Sans"/>
              </a:rPr>
              <a:t>OR </a:t>
            </a:r>
            <a:r>
              <a:rPr lang="de-CH" b="1" err="1">
                <a:latin typeface="Bio Sans"/>
              </a:rPr>
              <a:t>onPush</a:t>
            </a:r>
            <a:endParaRPr lang="de-CH" b="1">
              <a:latin typeface="Bio Sans"/>
            </a:endParaRPr>
          </a:p>
          <a:p>
            <a:r>
              <a:rPr lang="de-CH">
                <a:latin typeface="Bio Sans"/>
                <a:cs typeface="Courier New"/>
              </a:rPr>
              <a:t>Providers</a:t>
            </a:r>
            <a:r>
              <a:rPr lang="de-CH">
                <a:latin typeface="Bio Sans"/>
              </a:rPr>
              <a:t> – </a:t>
            </a:r>
            <a:r>
              <a:rPr lang="de-CH" err="1">
                <a:latin typeface="Bio Sans"/>
              </a:rPr>
              <a:t>Dependency</a:t>
            </a:r>
            <a:r>
              <a:rPr lang="de-CH">
                <a:latin typeface="Bio Sans"/>
              </a:rPr>
              <a:t> </a:t>
            </a:r>
            <a:r>
              <a:rPr lang="de-CH" err="1">
                <a:latin typeface="Bio Sans"/>
              </a:rPr>
              <a:t>Injection</a:t>
            </a:r>
            <a:r>
              <a:rPr lang="de-CH">
                <a:latin typeface="Bio Sans"/>
              </a:rPr>
              <a:t> für Services</a:t>
            </a:r>
          </a:p>
          <a:p>
            <a:r>
              <a:rPr lang="de-CH" err="1">
                <a:latin typeface="Bio Sans"/>
                <a:cs typeface="Courier New"/>
              </a:rPr>
              <a:t>Encapsulation</a:t>
            </a:r>
            <a:endParaRPr lang="de-CH">
              <a:latin typeface="Bio Sans"/>
              <a:cs typeface="Courier New"/>
            </a:endParaRPr>
          </a:p>
          <a:p>
            <a:r>
              <a:rPr lang="de-CH" err="1">
                <a:latin typeface="Bio Sans"/>
                <a:cs typeface="Courier New"/>
              </a:rPr>
              <a:t>Animations</a:t>
            </a:r>
            <a:endParaRPr lang="de-CH">
              <a:latin typeface="Bio Sans"/>
              <a:cs typeface="Courier New"/>
            </a:endParaRPr>
          </a:p>
          <a:p>
            <a:r>
              <a:rPr lang="de-CH" b="1">
                <a:latin typeface="Bio Sans"/>
              </a:rPr>
              <a:t>und andere...</a:t>
            </a:r>
            <a:br>
              <a:rPr lang="de-CH" b="1">
                <a:latin typeface="Bio Sans"/>
              </a:rPr>
            </a:br>
            <a:endParaRPr lang="de-CH">
              <a:latin typeface="Courier New"/>
              <a:cs typeface="Courier New"/>
            </a:endParaRPr>
          </a:p>
          <a:p>
            <a:endParaRPr lang="de-CH"/>
          </a:p>
          <a:p>
            <a:pPr marL="0" indent="0">
              <a:buNone/>
            </a:pPr>
            <a:endParaRPr lang="de-CH"/>
          </a:p>
          <a:p>
            <a:pPr marL="0" indent="0">
              <a:buNone/>
            </a:pPr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B6604F-B47E-4D14-983B-865A0F837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174" y="4944719"/>
            <a:ext cx="3676754" cy="138500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CC322D1-C80D-406F-B784-E302579C1E27}"/>
              </a:ext>
            </a:extLst>
          </p:cNvPr>
          <p:cNvSpPr txBox="1"/>
          <p:nvPr/>
        </p:nvSpPr>
        <p:spPr>
          <a:xfrm>
            <a:off x="9414327" y="547732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</p:spTree>
    <p:extLst>
      <p:ext uri="{BB962C8B-B14F-4D97-AF65-F5344CB8AC3E}">
        <p14:creationId xmlns:p14="http://schemas.microsoft.com/office/powerpoint/2010/main" val="3890685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The Template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508234"/>
            <a:ext cx="10515600" cy="5057158"/>
          </a:xfrm>
        </p:spPr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Bekannt als </a:t>
            </a:r>
            <a:r>
              <a:rPr lang="de-CH" b="1" dirty="0">
                <a:latin typeface="Bio Sans"/>
              </a:rPr>
              <a:t>«View»</a:t>
            </a:r>
          </a:p>
          <a:p>
            <a:r>
              <a:rPr lang="de-CH" b="1" dirty="0">
                <a:latin typeface="Bio Sans"/>
              </a:rPr>
              <a:t>HTML </a:t>
            </a:r>
            <a:r>
              <a:rPr lang="de-CH" dirty="0">
                <a:latin typeface="Bio Sans"/>
              </a:rPr>
              <a:t>mit Angular Template Syntax</a:t>
            </a:r>
          </a:p>
          <a:p>
            <a:r>
              <a:rPr lang="de-CH" dirty="0">
                <a:latin typeface="Bio Sans"/>
              </a:rPr>
              <a:t>Die </a:t>
            </a:r>
            <a:r>
              <a:rPr lang="de-CH" b="1" dirty="0">
                <a:latin typeface="Bio Sans"/>
              </a:rPr>
              <a:t>«View»</a:t>
            </a:r>
            <a:r>
              <a:rPr lang="de-CH" dirty="0">
                <a:latin typeface="Bio Sans"/>
              </a:rPr>
              <a:t> für eine </a:t>
            </a:r>
            <a:r>
              <a:rPr lang="de-CH" dirty="0" err="1">
                <a:latin typeface="Bio Sans"/>
              </a:rPr>
              <a:t>Component</a:t>
            </a:r>
            <a:endParaRPr lang="de-CH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r>
              <a:rPr lang="de-CH" i="1" dirty="0">
                <a:latin typeface="Bio Sans"/>
              </a:rPr>
              <a:t>Memo-Icon: https://unicode-table.com/de/1F4DD/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532" y="1079990"/>
            <a:ext cx="3405492" cy="24162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9512D4-8998-4AD0-9CB4-D0A9F3C35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127" y="3536436"/>
            <a:ext cx="3629905" cy="2252805"/>
          </a:xfrm>
          <a:prstGeom prst="rect">
            <a:avLst/>
          </a:prstGeom>
        </p:spPr>
      </p:pic>
      <p:pic>
        <p:nvPicPr>
          <p:cNvPr id="7" name="Grafik 7" descr="Ein Bild, das Text enthält.&#10;&#10;Beschreibung automatisch generiert.">
            <a:extLst>
              <a:ext uri="{FF2B5EF4-FFF2-40B4-BE49-F238E27FC236}">
                <a16:creationId xmlns:a16="http://schemas.microsoft.com/office/drawing/2014/main" id="{79C1F082-6BAF-4F38-9F3B-771CD9EA5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107" y="3005796"/>
            <a:ext cx="5532269" cy="296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00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E3C69-EECC-41E9-99F2-A59968A1B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4 </a:t>
            </a:r>
            <a:r>
              <a:rPr lang="de-CH" sz="2000" dirty="0">
                <a:latin typeface="Bio Sans"/>
              </a:rPr>
              <a:t>1/2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C9FC0-997E-4490-8C11-06AA50F26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444734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err="1">
                <a:latin typeface="Bio Sans"/>
              </a:rPr>
              <a:t>Todo-Component</a:t>
            </a:r>
            <a:r>
              <a:rPr lang="de-CH" b="1">
                <a:latin typeface="Bio Sans"/>
              </a:rPr>
              <a:t> als Seiteninhalt anzeigen:</a:t>
            </a:r>
            <a:endParaRPr lang="de-CH" b="1"/>
          </a:p>
          <a:p>
            <a:pPr lvl="1"/>
            <a:r>
              <a:rPr lang="de-CH" sz="1800" b="1">
                <a:latin typeface="Bio Sans"/>
              </a:rPr>
              <a:t>«navigation.component.html»</a:t>
            </a:r>
            <a:r>
              <a:rPr lang="de-CH" sz="1800">
                <a:latin typeface="Bio Sans"/>
              </a:rPr>
              <a:t> öffnen</a:t>
            </a:r>
            <a:endParaRPr lang="de-CH" sz="1800"/>
          </a:p>
          <a:p>
            <a:pPr lvl="1"/>
            <a:r>
              <a:rPr lang="de-CH" sz="1800">
                <a:latin typeface="Bio Sans"/>
              </a:rPr>
              <a:t>Kommentar </a:t>
            </a:r>
            <a:r>
              <a:rPr lang="de-CH" sz="1800" b="1">
                <a:latin typeface="Bio Sans"/>
              </a:rPr>
              <a:t>«Add Content Here» </a:t>
            </a:r>
            <a:r>
              <a:rPr lang="de-CH" sz="1800">
                <a:latin typeface="Bio Sans"/>
              </a:rPr>
              <a:t>ersetzen mit: </a:t>
            </a:r>
            <a:r>
              <a:rPr lang="de-CH" sz="1800" b="1">
                <a:latin typeface="Bio Sans"/>
              </a:rPr>
              <a:t>«&lt;app-</a:t>
            </a:r>
            <a:r>
              <a:rPr lang="de-CH" sz="1800" b="1" err="1">
                <a:latin typeface="Bio Sans"/>
              </a:rPr>
              <a:t>todo</a:t>
            </a:r>
            <a:r>
              <a:rPr lang="de-CH" sz="1800" b="1">
                <a:latin typeface="Bio Sans"/>
              </a:rPr>
              <a:t>&gt;&lt;/app-</a:t>
            </a:r>
            <a:r>
              <a:rPr lang="de-CH" sz="1800" b="1" err="1">
                <a:latin typeface="Bio Sans"/>
              </a:rPr>
              <a:t>todo</a:t>
            </a:r>
            <a:r>
              <a:rPr lang="de-CH" sz="1800" b="1">
                <a:latin typeface="Bio Sans"/>
              </a:rPr>
              <a:t>&gt;»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95F838-B218-4FED-8CD2-4906F07A8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884" y="2622392"/>
            <a:ext cx="7372487" cy="3819312"/>
          </a:xfrm>
          <a:prstGeom prst="rect">
            <a:avLst/>
          </a:prstGeom>
        </p:spPr>
      </p:pic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8650B583-5F93-470E-B9B0-977A2A8F2F97}"/>
              </a:ext>
            </a:extLst>
          </p:cNvPr>
          <p:cNvSpPr/>
          <p:nvPr/>
        </p:nvSpPr>
        <p:spPr>
          <a:xfrm rot="10800000">
            <a:off x="5915225" y="5799255"/>
            <a:ext cx="979714" cy="4807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381F611-0526-4395-8996-E85AF6B6947B}"/>
              </a:ext>
            </a:extLst>
          </p:cNvPr>
          <p:cNvSpPr txBox="1"/>
          <p:nvPr/>
        </p:nvSpPr>
        <p:spPr>
          <a:xfrm>
            <a:off x="406399" y="4198256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navigation.component.html</a:t>
            </a:r>
          </a:p>
        </p:txBody>
      </p:sp>
    </p:spTree>
    <p:extLst>
      <p:ext uri="{BB962C8B-B14F-4D97-AF65-F5344CB8AC3E}">
        <p14:creationId xmlns:p14="http://schemas.microsoft.com/office/powerpoint/2010/main" val="2040328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E3C69-EECC-41E9-99F2-A59968A1B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C9FC0-997E-4490-8C11-06AA50F26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Falls die </a:t>
            </a:r>
            <a:r>
              <a:rPr lang="de-CH" b="1" dirty="0" err="1">
                <a:latin typeface="Bio Sans"/>
              </a:rPr>
              <a:t>Application</a:t>
            </a:r>
            <a:r>
              <a:rPr lang="de-CH" b="1" dirty="0">
                <a:latin typeface="Bio Sans"/>
              </a:rPr>
              <a:t> bereits läuft (via </a:t>
            </a:r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serve</a:t>
            </a:r>
            <a:r>
              <a:rPr lang="de-CH" b="1" dirty="0">
                <a:latin typeface="Bio Sans"/>
              </a:rPr>
              <a:t>), oder via ‘</a:t>
            </a:r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build</a:t>
            </a:r>
            <a:r>
              <a:rPr lang="de-CH" b="1" dirty="0">
                <a:latin typeface="Bio Sans"/>
              </a:rPr>
              <a:t>’ </a:t>
            </a:r>
            <a:r>
              <a:rPr lang="de-CH" b="1" dirty="0" err="1">
                <a:latin typeface="Bio Sans"/>
              </a:rPr>
              <a:t>gebuilded</a:t>
            </a:r>
            <a:r>
              <a:rPr lang="de-CH" b="1" dirty="0">
                <a:latin typeface="Bio Sans"/>
              </a:rPr>
              <a:t> wird, dann solltet ihr folgenden Fehler erhalten: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2A489-6213-4ECD-B352-4972C14AF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84" y="3093868"/>
            <a:ext cx="10601960" cy="262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51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E3C69-EECC-41E9-99F2-A59968A1B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4 </a:t>
            </a:r>
            <a:r>
              <a:rPr lang="de-CH" sz="2000" dirty="0">
                <a:latin typeface="Bio Sans"/>
              </a:rPr>
              <a:t>2/2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C9FC0-997E-4490-8C11-06AA50F26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 err="1">
                <a:latin typeface="Bio Sans"/>
              </a:rPr>
              <a:t>Todo-Component</a:t>
            </a:r>
            <a:r>
              <a:rPr lang="de-CH" dirty="0">
                <a:latin typeface="Bio Sans"/>
              </a:rPr>
              <a:t> in </a:t>
            </a:r>
            <a:r>
              <a:rPr lang="de-CH" b="1" dirty="0" err="1">
                <a:latin typeface="Bio Sans"/>
              </a:rPr>
              <a:t>app.module.ts</a:t>
            </a:r>
            <a:r>
              <a:rPr lang="de-CH" dirty="0">
                <a:latin typeface="Bio Sans"/>
              </a:rPr>
              <a:t> registrieren:</a:t>
            </a:r>
            <a:endParaRPr lang="de-CH" dirty="0"/>
          </a:p>
          <a:p>
            <a:pPr lvl="1"/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TodoComponent</a:t>
            </a:r>
            <a:r>
              <a:rPr lang="de-CH" b="1" dirty="0">
                <a:latin typeface="Bio Sans"/>
              </a:rPr>
              <a:t>»</a:t>
            </a:r>
            <a:r>
              <a:rPr lang="de-CH" dirty="0">
                <a:latin typeface="Bio Sans"/>
              </a:rPr>
              <a:t> dem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declarations</a:t>
            </a:r>
            <a:r>
              <a:rPr lang="de-CH" b="1" dirty="0">
                <a:latin typeface="Bio Sans"/>
              </a:rPr>
              <a:t>»</a:t>
            </a:r>
            <a:r>
              <a:rPr lang="de-CH" dirty="0">
                <a:latin typeface="Bio Sans"/>
              </a:rPr>
              <a:t> Array hinzufügen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80D4B9-1D7F-43A4-8D2C-72F7B52B1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492" y="4001043"/>
            <a:ext cx="4380109" cy="2092922"/>
          </a:xfrm>
          <a:prstGeom prst="rect">
            <a:avLst/>
          </a:prstGeom>
        </p:spPr>
      </p:pic>
      <p:pic>
        <p:nvPicPr>
          <p:cNvPr id="5" name="Grafik 5">
            <a:extLst>
              <a:ext uri="{FF2B5EF4-FFF2-40B4-BE49-F238E27FC236}">
                <a16:creationId xmlns:a16="http://schemas.microsoft.com/office/drawing/2014/main" id="{7ED8D467-E6FF-45C0-8B26-BC1E602EF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410" y="3789734"/>
            <a:ext cx="4220736" cy="2521234"/>
          </a:xfrm>
          <a:prstGeom prst="rect">
            <a:avLst/>
          </a:prstGeom>
        </p:spPr>
      </p:pic>
      <p:sp>
        <p:nvSpPr>
          <p:cNvPr id="6" name="Pfeil: nach links 5">
            <a:extLst>
              <a:ext uri="{FF2B5EF4-FFF2-40B4-BE49-F238E27FC236}">
                <a16:creationId xmlns:a16="http://schemas.microsoft.com/office/drawing/2014/main" id="{36B96E2E-CC9F-49AE-95AF-69643F58E14C}"/>
              </a:ext>
            </a:extLst>
          </p:cNvPr>
          <p:cNvSpPr/>
          <p:nvPr/>
        </p:nvSpPr>
        <p:spPr>
          <a:xfrm>
            <a:off x="3692502" y="4747854"/>
            <a:ext cx="975731" cy="483219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: nach links 6">
            <a:extLst>
              <a:ext uri="{FF2B5EF4-FFF2-40B4-BE49-F238E27FC236}">
                <a16:creationId xmlns:a16="http://schemas.microsoft.com/office/drawing/2014/main" id="{031D292D-86D3-4390-974F-7A5B0A740AAD}"/>
              </a:ext>
            </a:extLst>
          </p:cNvPr>
          <p:cNvSpPr/>
          <p:nvPr/>
        </p:nvSpPr>
        <p:spPr>
          <a:xfrm>
            <a:off x="9333160" y="4348268"/>
            <a:ext cx="975731" cy="483219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3482DFB-96ED-449C-AF45-31032103D817}"/>
              </a:ext>
            </a:extLst>
          </p:cNvPr>
          <p:cNvSpPr txBox="1"/>
          <p:nvPr/>
        </p:nvSpPr>
        <p:spPr>
          <a:xfrm>
            <a:off x="2135226" y="332469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cs typeface="Calibri"/>
              </a:rPr>
              <a:t>app.module.ts</a:t>
            </a:r>
            <a:endParaRPr lang="de-DE" b="1">
              <a:cs typeface="Calibri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FA9828B-B6BC-473A-8E76-8C74B1B22C13}"/>
              </a:ext>
            </a:extLst>
          </p:cNvPr>
          <p:cNvSpPr txBox="1"/>
          <p:nvPr/>
        </p:nvSpPr>
        <p:spPr>
          <a:xfrm>
            <a:off x="7748006" y="351054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>
                <a:cs typeface="Calibri"/>
              </a:rPr>
              <a:t>http://localhost:4200</a:t>
            </a:r>
          </a:p>
        </p:txBody>
      </p:sp>
    </p:spTree>
    <p:extLst>
      <p:ext uri="{BB962C8B-B14F-4D97-AF65-F5344CB8AC3E}">
        <p14:creationId xmlns:p14="http://schemas.microsoft.com/office/powerpoint/2010/main" val="2453736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64886" y="1661751"/>
            <a:ext cx="9568788" cy="4320000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DE" b="1" dirty="0">
                <a:latin typeface="Bio Sans"/>
              </a:rPr>
              <a:t>Voraussetzungen:</a:t>
            </a:r>
            <a:endParaRPr lang="de-DE" dirty="0"/>
          </a:p>
          <a:p>
            <a:r>
              <a:rPr lang="de-DE" dirty="0">
                <a:latin typeface="Bio Sans"/>
              </a:rPr>
              <a:t>Webentwickler/-in ohne Angular Kenntnisse</a:t>
            </a:r>
            <a:endParaRPr lang="de-DE" dirty="0"/>
          </a:p>
          <a:p>
            <a:r>
              <a:rPr lang="de-DE" dirty="0">
                <a:latin typeface="Bio Sans"/>
              </a:rPr>
              <a:t>Gute JavaScript / </a:t>
            </a:r>
            <a:r>
              <a:rPr lang="de-DE" dirty="0" err="1">
                <a:latin typeface="Bio Sans"/>
              </a:rPr>
              <a:t>TypeScript</a:t>
            </a:r>
            <a:r>
              <a:rPr lang="de-DE" dirty="0">
                <a:latin typeface="Bio Sans"/>
              </a:rPr>
              <a:t> Kenntnisse</a:t>
            </a:r>
          </a:p>
          <a:p>
            <a:pPr marL="0" indent="0">
              <a:buNone/>
            </a:pPr>
            <a:endParaRPr lang="de-DE" b="1" dirty="0">
              <a:latin typeface="Bio Sans"/>
            </a:endParaRPr>
          </a:p>
          <a:p>
            <a:pPr marL="0" indent="0">
              <a:buNone/>
            </a:pPr>
            <a:r>
              <a:rPr lang="de-DE" b="1" dirty="0">
                <a:latin typeface="Bio Sans"/>
              </a:rPr>
              <a:t>Ziele:</a:t>
            </a:r>
            <a:endParaRPr lang="de-DE" b="1" dirty="0"/>
          </a:p>
          <a:p>
            <a:r>
              <a:rPr lang="de-DE" dirty="0" err="1">
                <a:latin typeface="Bio Sans"/>
              </a:rPr>
              <a:t>big</a:t>
            </a:r>
            <a:r>
              <a:rPr lang="de-DE" dirty="0">
                <a:latin typeface="Bio Sans"/>
              </a:rPr>
              <a:t> </a:t>
            </a:r>
            <a:r>
              <a:rPr lang="de-DE" dirty="0" err="1">
                <a:latin typeface="Bio Sans"/>
              </a:rPr>
              <a:t>picture</a:t>
            </a:r>
            <a:endParaRPr lang="de-DE" dirty="0"/>
          </a:p>
          <a:p>
            <a:r>
              <a:rPr lang="de-DE" dirty="0" err="1">
                <a:latin typeface="Bio Sans"/>
              </a:rPr>
              <a:t>self-coding</a:t>
            </a:r>
            <a:endParaRPr lang="de-DE" dirty="0"/>
          </a:p>
          <a:p>
            <a:r>
              <a:rPr lang="de-DE" dirty="0">
                <a:latin typeface="Bio Sans"/>
              </a:rPr>
              <a:t>Gutes Fundament und Basis für zukünftige Projekte</a:t>
            </a:r>
            <a:endParaRPr lang="de-DE" dirty="0"/>
          </a:p>
          <a:p>
            <a:r>
              <a:rPr lang="de-DE" dirty="0">
                <a:latin typeface="Bio Sans"/>
              </a:rPr>
              <a:t>Fokus auf das 'Wichtige' in Angular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DE">
                <a:latin typeface="Bio Sans"/>
              </a:rPr>
              <a:t>Voraussetzungen / Ziele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2340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NgModules</a:t>
            </a:r>
            <a:endParaRPr lang="de-DE">
              <a:latin typeface="Bi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789449"/>
            <a:ext cx="10515600" cy="4351338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/>
              <a:t>Jede Angular Applikation wird über Module organisiert</a:t>
            </a:r>
          </a:p>
          <a:p>
            <a:pPr lvl="1"/>
            <a:r>
              <a:rPr lang="de-CH"/>
              <a:t>Das heisst, es gibt mindestens das Root Module, falls keine weiteren Module existieren</a:t>
            </a:r>
          </a:p>
          <a:p>
            <a:r>
              <a:rPr lang="de-CH">
                <a:latin typeface="Bio Sans"/>
              </a:rPr>
              <a:t>Module sollten wiederverwendbar / austauschbar sein</a:t>
            </a:r>
            <a:endParaRPr lang="de-CH"/>
          </a:p>
          <a:p>
            <a:r>
              <a:rPr lang="de-CH">
                <a:latin typeface="Bio Sans"/>
              </a:rPr>
              <a:t>Geschlossene Einheit / eindeutiger Verwendungszweck</a:t>
            </a:r>
            <a:endParaRPr lang="de-CH"/>
          </a:p>
          <a:p>
            <a:pPr lvl="1"/>
            <a:r>
              <a:rPr lang="de-CH"/>
              <a:t>Area / Teilbereich einer Seite</a:t>
            </a:r>
          </a:p>
          <a:p>
            <a:pPr lvl="1"/>
            <a:r>
              <a:rPr lang="de-CH">
                <a:latin typeface="Bio Sans"/>
              </a:rPr>
              <a:t>Business Logik für einen bestimmten Bereich</a:t>
            </a:r>
          </a:p>
          <a:p>
            <a:pPr marL="0" indent="0">
              <a:buNone/>
            </a:pPr>
            <a:endParaRPr lang="de-CH"/>
          </a:p>
          <a:p>
            <a:pPr marL="0" indent="0">
              <a:buNone/>
            </a:pPr>
            <a:r>
              <a:rPr lang="de-CH" sz="2200">
                <a:latin typeface="Bio Sans"/>
                <a:hlinkClick r:id="rId2"/>
              </a:rPr>
              <a:t>https://angular.io/docs/ts/latest/guide/ngmodule.html</a:t>
            </a:r>
            <a:endParaRPr lang="de-CH" sz="2200"/>
          </a:p>
          <a:p>
            <a:pPr marL="0" indent="0">
              <a:buNone/>
            </a:pPr>
            <a:endParaRPr lang="de-CH" sz="2200"/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8410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NgModules</a:t>
            </a:r>
            <a:endParaRPr lang="de-DE">
              <a:latin typeface="Bi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419417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>
                <a:latin typeface="Bio Sans"/>
              </a:rPr>
              <a:t>Module haben eine </a:t>
            </a:r>
            <a:r>
              <a:rPr lang="de-CH" b="1">
                <a:latin typeface="Bio Sans"/>
              </a:rPr>
              <a:t>interne / externe</a:t>
            </a:r>
            <a:r>
              <a:rPr lang="de-CH">
                <a:latin typeface="Bio Sans"/>
              </a:rPr>
              <a:t> Sicht</a:t>
            </a:r>
          </a:p>
          <a:p>
            <a:pPr lvl="1"/>
            <a:r>
              <a:rPr lang="de-CH">
                <a:latin typeface="Bio Sans"/>
              </a:rPr>
              <a:t>Die </a:t>
            </a:r>
            <a:r>
              <a:rPr lang="de-CH" b="1">
                <a:latin typeface="Bio Sans"/>
              </a:rPr>
              <a:t>Interne Sicht</a:t>
            </a:r>
            <a:r>
              <a:rPr lang="de-CH">
                <a:latin typeface="Bio Sans"/>
              </a:rPr>
              <a:t> beinhaltet alle Informationen die Benötigt werden um Moduleigenen Komponenten / Services / Direktiven / Pipes zu erstellen</a:t>
            </a:r>
          </a:p>
          <a:p>
            <a:pPr lvl="1"/>
            <a:r>
              <a:rPr lang="de-CH">
                <a:latin typeface="Bio Sans"/>
              </a:rPr>
              <a:t>Die </a:t>
            </a:r>
            <a:r>
              <a:rPr lang="de-CH" b="1">
                <a:latin typeface="Bio Sans"/>
              </a:rPr>
              <a:t>Externe Sicht</a:t>
            </a:r>
            <a:r>
              <a:rPr lang="de-CH">
                <a:latin typeface="Bio Sans"/>
              </a:rPr>
              <a:t> beinhaltet alle Komponenten / Services / Direktiven / Pipes die potentiellen Konsumenten (andere Module) zur Verfügung gestellt werden</a:t>
            </a:r>
          </a:p>
          <a:p>
            <a:pPr lvl="1"/>
            <a:endParaRPr lang="de-CH">
              <a:hlinkClick r:id="" action="ppaction://noaction"/>
            </a:endParaRPr>
          </a:p>
          <a:p>
            <a:pPr lvl="1"/>
            <a:endParaRPr lang="de-CH">
              <a:hlinkClick r:id="" action="ppaction://noaction"/>
            </a:endParaRPr>
          </a:p>
          <a:p>
            <a:pPr marL="0" indent="0">
              <a:buNone/>
            </a:pPr>
            <a:endParaRPr lang="de-CH" sz="2000">
              <a:hlinkClick r:id="" action="ppaction://noaction"/>
            </a:endParaRPr>
          </a:p>
          <a:p>
            <a:pPr marL="0" indent="0">
              <a:buNone/>
            </a:pPr>
            <a:r>
              <a:rPr lang="de-CH" sz="2000">
                <a:hlinkClick r:id="" action="ppaction://noaction"/>
              </a:rPr>
              <a:t>https://angular.io/docs/ts/latest/guide/ngmodule.html</a:t>
            </a:r>
            <a:endParaRPr lang="de-CH" sz="2000"/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4319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NgModules</a:t>
            </a:r>
            <a:endParaRPr lang="de-DE" err="1">
              <a:latin typeface="Bi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716877"/>
            <a:ext cx="10515600" cy="4351338"/>
          </a:xfr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de-CH" b="1">
                <a:latin typeface="Bio Sans"/>
              </a:rPr>
              <a:t>Jedes Modul besteht aus folgenden Punkten:</a:t>
            </a:r>
            <a:endParaRPr lang="de-DE" b="1"/>
          </a:p>
          <a:p>
            <a:pPr lvl="1"/>
            <a:r>
              <a:rPr lang="de-CH">
                <a:latin typeface="Bio Sans"/>
              </a:rPr>
              <a:t>Deklaration welche Componenten, Direktiven und Pipes zu einem Modul gehören (</a:t>
            </a:r>
            <a:r>
              <a:rPr lang="de-CH" err="1">
                <a:latin typeface="Bio Sans"/>
              </a:rPr>
              <a:t>declarations</a:t>
            </a:r>
            <a:r>
              <a:rPr lang="de-CH">
                <a:latin typeface="Bio Sans"/>
              </a:rPr>
              <a:t>)</a:t>
            </a:r>
            <a:endParaRPr lang="de-CH"/>
          </a:p>
          <a:p>
            <a:pPr lvl="1"/>
            <a:r>
              <a:rPr lang="de-CH">
                <a:latin typeface="Bio Sans"/>
              </a:rPr>
              <a:t>Exportieren von Komponenten (</a:t>
            </a:r>
            <a:r>
              <a:rPr lang="de-CH" err="1">
                <a:latin typeface="Bio Sans"/>
              </a:rPr>
              <a:t>exports</a:t>
            </a:r>
            <a:r>
              <a:rPr lang="de-CH">
                <a:latin typeface="Bio Sans"/>
              </a:rPr>
              <a:t>)</a:t>
            </a:r>
            <a:endParaRPr lang="de-CH"/>
          </a:p>
          <a:p>
            <a:pPr lvl="1"/>
            <a:r>
              <a:rPr lang="de-CH">
                <a:latin typeface="Bio Sans"/>
              </a:rPr>
              <a:t>Importieren von anderen Modulen zu denen eine Abhängigkeit besteht (</a:t>
            </a:r>
            <a:r>
              <a:rPr lang="de-CH" err="1">
                <a:latin typeface="Bio Sans"/>
              </a:rPr>
              <a:t>imports</a:t>
            </a:r>
            <a:r>
              <a:rPr lang="de-CH">
                <a:latin typeface="Bio Sans"/>
              </a:rPr>
              <a:t>)</a:t>
            </a:r>
            <a:endParaRPr lang="de-CH"/>
          </a:p>
          <a:p>
            <a:pPr lvl="1"/>
            <a:r>
              <a:rPr lang="de-CH">
                <a:latin typeface="Bio Sans"/>
              </a:rPr>
              <a:t>Bereitstellen der Services (</a:t>
            </a:r>
            <a:r>
              <a:rPr lang="de-CH" err="1">
                <a:latin typeface="Bio Sans"/>
              </a:rPr>
              <a:t>providers</a:t>
            </a:r>
            <a:r>
              <a:rPr lang="de-CH">
                <a:latin typeface="Bio Sans"/>
              </a:rPr>
              <a:t>)</a:t>
            </a:r>
          </a:p>
          <a:p>
            <a:pPr marL="914400" lvl="2" indent="0">
              <a:buNone/>
            </a:pPr>
            <a:endParaRPr lang="de-C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145" y="3693885"/>
            <a:ext cx="3425909" cy="268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52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Basic </a:t>
            </a:r>
            <a:r>
              <a:rPr lang="de-CH" err="1">
                <a:latin typeface="Bio Sans"/>
              </a:rPr>
              <a:t>NgModule</a:t>
            </a:r>
            <a:endParaRPr lang="de-DE" err="1">
              <a:latin typeface="Bio Sans"/>
            </a:endParaRPr>
          </a:p>
        </p:txBody>
      </p:sp>
      <p:pic>
        <p:nvPicPr>
          <p:cNvPr id="7" name="Grafik 7" descr="Ein Bild, das Text enthält.&#10;&#10;Beschreibung automatisch generiert.">
            <a:extLst>
              <a:ext uri="{FF2B5EF4-FFF2-40B4-BE49-F238E27FC236}">
                <a16:creationId xmlns:a16="http://schemas.microsoft.com/office/drawing/2014/main" id="{6CDCD226-3702-4042-B873-2B2F775D2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71" y="1216135"/>
            <a:ext cx="6707414" cy="4861159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5AADFAD-636C-4AE6-A553-16429C7C75C5}"/>
              </a:ext>
            </a:extLst>
          </p:cNvPr>
          <p:cNvSpPr txBox="1"/>
          <p:nvPr/>
        </p:nvSpPr>
        <p:spPr>
          <a:xfrm>
            <a:off x="5967185" y="5713186"/>
            <a:ext cx="581841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Bio Sans"/>
                <a:hlinkClick r:id="rId3"/>
              </a:rPr>
              <a:t>https://angular.io/guide/ngmodule-api</a:t>
            </a:r>
            <a:endParaRPr lang="de-DE" sz="2400">
              <a:latin typeface="Bio Sans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8426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Module Libraries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Angular selbst bietet ebenfalls verschiedenste Module an, die importiert und verwendet werden können:</a:t>
            </a:r>
            <a:endParaRPr lang="de-DE" b="1"/>
          </a:p>
          <a:p>
            <a:pPr lvl="1"/>
            <a:r>
              <a:rPr lang="de-CH" sz="2000">
                <a:latin typeface="Bio Sans"/>
              </a:rPr>
              <a:t>@angular/core (DI, Rendering, Decorators, </a:t>
            </a:r>
            <a:r>
              <a:rPr lang="de-CH" sz="2000" err="1">
                <a:latin typeface="Bio Sans"/>
              </a:rPr>
              <a:t>ChangeDetection</a:t>
            </a:r>
            <a:r>
              <a:rPr lang="de-CH" sz="2000">
                <a:latin typeface="Bio Sans"/>
              </a:rPr>
              <a:t>, </a:t>
            </a:r>
            <a:r>
              <a:rPr lang="de-CH" sz="2000" err="1">
                <a:latin typeface="Bio Sans"/>
              </a:rPr>
              <a:t>EventHandling</a:t>
            </a:r>
            <a:r>
              <a:rPr lang="de-CH" sz="2000">
                <a:latin typeface="Bio Sans"/>
              </a:rPr>
              <a:t>, i18n...)</a:t>
            </a:r>
            <a:endParaRPr lang="de-CH" sz="2000"/>
          </a:p>
          <a:p>
            <a:pPr lvl="1"/>
            <a:r>
              <a:rPr lang="de-CH" sz="2000">
                <a:latin typeface="Bio Sans"/>
              </a:rPr>
              <a:t>@angular/common (</a:t>
            </a:r>
            <a:r>
              <a:rPr lang="de-CH" sz="2000" err="1">
                <a:latin typeface="Bio Sans"/>
              </a:rPr>
              <a:t>basic</a:t>
            </a:r>
            <a:r>
              <a:rPr lang="de-CH" sz="2000">
                <a:latin typeface="Bio Sans"/>
              </a:rPr>
              <a:t> Angular </a:t>
            </a:r>
            <a:r>
              <a:rPr lang="de-CH" sz="2000" err="1">
                <a:latin typeface="Bio Sans"/>
              </a:rPr>
              <a:t>directives</a:t>
            </a:r>
            <a:r>
              <a:rPr lang="de-CH" sz="2000">
                <a:latin typeface="Bio Sans"/>
              </a:rPr>
              <a:t>: </a:t>
            </a:r>
            <a:r>
              <a:rPr lang="de-CH" sz="2000" err="1">
                <a:latin typeface="Bio Sans"/>
              </a:rPr>
              <a:t>ngIf</a:t>
            </a:r>
            <a:r>
              <a:rPr lang="de-CH" sz="2000">
                <a:latin typeface="Bio Sans"/>
              </a:rPr>
              <a:t>, </a:t>
            </a:r>
            <a:r>
              <a:rPr lang="de-CH" sz="2000" err="1">
                <a:latin typeface="Bio Sans"/>
              </a:rPr>
              <a:t>ngForOf</a:t>
            </a:r>
            <a:r>
              <a:rPr lang="de-CH" sz="2000">
                <a:latin typeface="Bio Sans"/>
              </a:rPr>
              <a:t>, </a:t>
            </a:r>
            <a:r>
              <a:rPr lang="de-CH" sz="2000" err="1">
                <a:latin typeface="Bio Sans"/>
              </a:rPr>
              <a:t>DecimalPipe</a:t>
            </a:r>
            <a:r>
              <a:rPr lang="de-CH" sz="2000">
                <a:latin typeface="Bio Sans"/>
              </a:rPr>
              <a:t>...)</a:t>
            </a:r>
            <a:endParaRPr lang="de-CH" sz="2000"/>
          </a:p>
          <a:p>
            <a:pPr lvl="1"/>
            <a:r>
              <a:rPr lang="de-CH" sz="2000">
                <a:latin typeface="Bio Sans"/>
              </a:rPr>
              <a:t>@angular/router (Routing, </a:t>
            </a:r>
            <a:r>
              <a:rPr lang="de-CH" sz="2000" err="1">
                <a:latin typeface="Bio Sans"/>
              </a:rPr>
              <a:t>RouterState</a:t>
            </a:r>
            <a:r>
              <a:rPr lang="de-CH" sz="2000">
                <a:latin typeface="Bio Sans"/>
              </a:rPr>
              <a:t>, Navigation, </a:t>
            </a:r>
            <a:r>
              <a:rPr lang="de-CH" sz="2000" err="1">
                <a:latin typeface="Bio Sans"/>
              </a:rPr>
              <a:t>RouteConfig</a:t>
            </a:r>
            <a:r>
              <a:rPr lang="de-CH" sz="2000">
                <a:latin typeface="Bio Sans"/>
              </a:rPr>
              <a:t>...)</a:t>
            </a:r>
            <a:endParaRPr lang="de-CH" sz="2000"/>
          </a:p>
          <a:p>
            <a:pPr lvl="1"/>
            <a:r>
              <a:rPr lang="de-CH" sz="2000">
                <a:latin typeface="Bio Sans"/>
              </a:rPr>
              <a:t>@angular/forms (</a:t>
            </a:r>
            <a:r>
              <a:rPr lang="de-CH" sz="2000" err="1">
                <a:latin typeface="Bio Sans"/>
              </a:rPr>
              <a:t>FormModule</a:t>
            </a:r>
            <a:r>
              <a:rPr lang="de-CH" sz="2000">
                <a:latin typeface="Bio Sans"/>
              </a:rPr>
              <a:t>, </a:t>
            </a:r>
            <a:r>
              <a:rPr lang="de-CH" sz="2000" err="1">
                <a:latin typeface="Bio Sans"/>
              </a:rPr>
              <a:t>ReactiveFormModule</a:t>
            </a:r>
            <a:r>
              <a:rPr lang="de-CH" sz="2000">
                <a:latin typeface="Bio Sans"/>
              </a:rPr>
              <a:t>...)</a:t>
            </a:r>
            <a:endParaRPr lang="de-CH" sz="2000"/>
          </a:p>
          <a:p>
            <a:pPr lvl="1"/>
            <a:r>
              <a:rPr lang="de-CH" sz="2000">
                <a:latin typeface="Bio Sans"/>
              </a:rPr>
              <a:t>@angular/http (Http-Service </a:t>
            </a:r>
            <a:r>
              <a:rPr lang="de-CH" sz="2000" err="1">
                <a:latin typeface="Bio Sans"/>
              </a:rPr>
              <a:t>for</a:t>
            </a:r>
            <a:r>
              <a:rPr lang="de-CH" sz="2000">
                <a:latin typeface="Bio Sans"/>
              </a:rPr>
              <a:t> http-handling...)</a:t>
            </a:r>
            <a:endParaRPr lang="de-CH" sz="2000"/>
          </a:p>
          <a:p>
            <a:pPr lvl="1"/>
            <a:r>
              <a:rPr lang="de-CH" sz="2000"/>
              <a:t>…</a:t>
            </a:r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57911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D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lose up of a sign&#10;&#10;Description automatically generated">
            <a:extLst>
              <a:ext uri="{FF2B5EF4-FFF2-40B4-BE49-F238E27FC236}">
                <a16:creationId xmlns:a16="http://schemas.microsoft.com/office/drawing/2014/main" id="{1BBF70F5-8C73-457C-A03C-BF8EF5A66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3082" y="423266"/>
            <a:ext cx="11725836" cy="5862918"/>
          </a:xfr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AE3C69-EECC-41E9-99F2-A59968A1B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>
            <a:normAutofit/>
          </a:bodyPr>
          <a:lstStyle/>
          <a:p>
            <a:r>
              <a:rPr lang="de-CH" sz="3600"/>
              <a:t>Anzeigen von Todos</a:t>
            </a:r>
          </a:p>
        </p:txBody>
      </p:sp>
    </p:spTree>
    <p:extLst>
      <p:ext uri="{BB962C8B-B14F-4D97-AF65-F5344CB8AC3E}">
        <p14:creationId xmlns:p14="http://schemas.microsoft.com/office/powerpoint/2010/main" val="2775663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658B1-0CE1-469C-8132-4386101FA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5 </a:t>
            </a:r>
            <a:r>
              <a:rPr lang="de-CH" sz="2000" dirty="0">
                <a:latin typeface="Bio Sans"/>
              </a:rPr>
              <a:t>1/4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AC7EC-65A2-4383-8635-8812B3E81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745862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erstellen ein Model für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 Items:</a:t>
            </a:r>
            <a:endParaRPr lang="de-DE" b="1" dirty="0"/>
          </a:p>
          <a:p>
            <a:pPr lvl="1"/>
            <a:r>
              <a:rPr lang="de-CH" dirty="0">
                <a:latin typeface="Bio Sans"/>
              </a:rPr>
              <a:t>Erstelle Datei '</a:t>
            </a:r>
            <a:r>
              <a:rPr lang="de-CH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todo-item.ts</a:t>
            </a:r>
            <a:r>
              <a:rPr lang="de-CH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' </a:t>
            </a:r>
            <a:r>
              <a:rPr lang="de-CH" dirty="0">
                <a:latin typeface="Bio Sans"/>
              </a:rPr>
              <a:t>in </a:t>
            </a:r>
            <a:r>
              <a:rPr lang="de-CH" b="1" dirty="0">
                <a:latin typeface="Bio Sans"/>
              </a:rPr>
              <a:t>"</a:t>
            </a:r>
            <a:r>
              <a:rPr lang="de-CH" b="1" dirty="0" err="1">
                <a:latin typeface="Bio Sans"/>
              </a:rPr>
              <a:t>app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models</a:t>
            </a:r>
            <a:r>
              <a:rPr lang="de-CH" b="1" dirty="0">
                <a:latin typeface="Bio Sans"/>
              </a:rPr>
              <a:t>"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B75CC5F-C348-4A89-8C77-439A22E9AA51}"/>
              </a:ext>
            </a:extLst>
          </p:cNvPr>
          <p:cNvSpPr txBox="1"/>
          <p:nvPr/>
        </p:nvSpPr>
        <p:spPr>
          <a:xfrm>
            <a:off x="4544433" y="2788555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 err="1"/>
              <a:t>todo-item.ts</a:t>
            </a:r>
            <a:endParaRPr lang="de-DE" b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774F6A3-5295-6B7F-83C1-136699FA5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796" y="3307082"/>
            <a:ext cx="6348105" cy="305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079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A3729-A5D7-4E0F-9E59-57D89E3E2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Tutorial: (Aufgabe 5 </a:t>
            </a:r>
            <a:r>
              <a:rPr lang="de-CH" sz="2000" dirty="0">
                <a:latin typeface="Bio Sans"/>
              </a:rPr>
              <a:t>2/4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F0267-F3E6-47F8-92D5-314F5D618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526377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>
                <a:latin typeface="Bio Sans"/>
              </a:rPr>
              <a:t>Property </a:t>
            </a:r>
            <a:r>
              <a:rPr lang="de-CH" b="1">
                <a:latin typeface="Bio Sans"/>
              </a:rPr>
              <a:t>«</a:t>
            </a:r>
            <a:r>
              <a:rPr lang="de-CH" b="1" err="1">
                <a:latin typeface="Bio Sans"/>
              </a:rPr>
              <a:t>items</a:t>
            </a:r>
            <a:r>
              <a:rPr lang="de-CH" b="1">
                <a:latin typeface="Bio Sans"/>
              </a:rPr>
              <a:t>»</a:t>
            </a:r>
            <a:r>
              <a:rPr lang="de-CH">
                <a:latin typeface="Bio Sans"/>
              </a:rPr>
              <a:t> erstellen:</a:t>
            </a:r>
            <a:endParaRPr lang="de-DE"/>
          </a:p>
          <a:p>
            <a:pPr marL="914400" lvl="1" indent="-457200"/>
            <a:r>
              <a:rPr lang="de-CH" b="1" err="1">
                <a:latin typeface="Bio Sans"/>
              </a:rPr>
              <a:t>todo.component.ts</a:t>
            </a:r>
            <a:r>
              <a:rPr lang="de-CH">
                <a:latin typeface="Bio Sans"/>
              </a:rPr>
              <a:t> öffnen</a:t>
            </a:r>
            <a:endParaRPr lang="de-CH"/>
          </a:p>
          <a:p>
            <a:pPr marL="914400" lvl="1" indent="-457200"/>
            <a:r>
              <a:rPr lang="de-CH">
                <a:latin typeface="Bio Sans"/>
              </a:rPr>
              <a:t>Property deklarieren und initialisieren</a:t>
            </a:r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DA5E3-6DE4-41BC-8AE7-119E02C33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489" y="3867771"/>
            <a:ext cx="10112763" cy="228437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28C029E-71C3-42E4-AFBE-67F0869DAD2E}"/>
              </a:ext>
            </a:extLst>
          </p:cNvPr>
          <p:cNvSpPr txBox="1"/>
          <p:nvPr/>
        </p:nvSpPr>
        <p:spPr>
          <a:xfrm>
            <a:off x="4597399" y="3381827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</p:spTree>
    <p:extLst>
      <p:ext uri="{BB962C8B-B14F-4D97-AF65-F5344CB8AC3E}">
        <p14:creationId xmlns:p14="http://schemas.microsoft.com/office/powerpoint/2010/main" val="34944277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F53C87-223A-436F-A7F0-CEE0EF333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00" y="1537738"/>
            <a:ext cx="4713204" cy="2055520"/>
          </a:xfrm>
          <a:prstGeom prst="rect">
            <a:avLst/>
          </a:prstGeom>
        </p:spPr>
      </p:pic>
      <p:pic>
        <p:nvPicPr>
          <p:cNvPr id="4" name="Grafik 6">
            <a:extLst>
              <a:ext uri="{FF2B5EF4-FFF2-40B4-BE49-F238E27FC236}">
                <a16:creationId xmlns:a16="http://schemas.microsoft.com/office/drawing/2014/main" id="{4D70230A-034A-4248-BD38-4C11414C8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329" y="3607210"/>
            <a:ext cx="3623485" cy="25345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5 </a:t>
            </a:r>
            <a:r>
              <a:rPr lang="de-CH" sz="2000" dirty="0">
                <a:latin typeface="Bio Sans"/>
              </a:rPr>
              <a:t>3/4</a:t>
            </a:r>
            <a:r>
              <a:rPr lang="de-CH" dirty="0">
                <a:latin typeface="Bio Sans"/>
              </a:rPr>
              <a:t>)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>
            <a:off x="1628775" y="3593258"/>
            <a:ext cx="1355247" cy="1281236"/>
          </a:xfrm>
          <a:prstGeom prst="straightConnector1">
            <a:avLst/>
          </a:prstGeom>
          <a:ln w="31750">
            <a:solidFill>
              <a:srgbClr val="FACD33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B1D70E-4E6C-4325-89C4-EA4003F5513D}"/>
              </a:ext>
            </a:extLst>
          </p:cNvPr>
          <p:cNvCxnSpPr>
            <a:cxnSpLocks/>
          </p:cNvCxnSpPr>
          <p:nvPr/>
        </p:nvCxnSpPr>
        <p:spPr>
          <a:xfrm flipV="1">
            <a:off x="6826102" y="2287403"/>
            <a:ext cx="1876647" cy="1721071"/>
          </a:xfrm>
          <a:prstGeom prst="straightConnector1">
            <a:avLst/>
          </a:prstGeom>
          <a:ln w="31750">
            <a:solidFill>
              <a:srgbClr val="FACD33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0CC729C4-72A2-40CA-98B2-4CBD4F9C11DF}"/>
              </a:ext>
            </a:extLst>
          </p:cNvPr>
          <p:cNvSpPr txBox="1"/>
          <p:nvPr/>
        </p:nvSpPr>
        <p:spPr>
          <a:xfrm>
            <a:off x="2601686" y="122282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cs typeface="Calibri"/>
              </a:rPr>
              <a:t>todo.component.ts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2502933-D737-449E-A2B7-82C681FAA16A}"/>
              </a:ext>
            </a:extLst>
          </p:cNvPr>
          <p:cNvSpPr txBox="1"/>
          <p:nvPr/>
        </p:nvSpPr>
        <p:spPr>
          <a:xfrm>
            <a:off x="6767814" y="4570597"/>
            <a:ext cx="362348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Calibri"/>
              </a:rPr>
              <a:t>Template </a:t>
            </a:r>
            <a:r>
              <a:rPr lang="de-DE" dirty="0" err="1">
                <a:cs typeface="Calibri"/>
              </a:rPr>
              <a:t>syntax</a:t>
            </a:r>
            <a:r>
              <a:rPr lang="de-DE" dirty="0">
                <a:cs typeface="Calibri"/>
              </a:rPr>
              <a:t> verwenden, um die Liste mit den Items zu erstellen in der View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B39C546-404E-4965-9212-1246CF5215C3}"/>
              </a:ext>
            </a:extLst>
          </p:cNvPr>
          <p:cNvSpPr txBox="1"/>
          <p:nvPr/>
        </p:nvSpPr>
        <p:spPr>
          <a:xfrm>
            <a:off x="8942613" y="322761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>
                <a:cs typeface="Calibri"/>
              </a:rPr>
              <a:t>browser-view</a:t>
            </a:r>
            <a:endParaRPr lang="de-DE"/>
          </a:p>
        </p:txBody>
      </p:sp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6BCBBB1D-2D2F-A930-85A5-18BECFC8C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91" y="1237547"/>
            <a:ext cx="2769035" cy="184398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1EA96E04-9C39-A82B-B08A-45DF1B2225B8}"/>
              </a:ext>
            </a:extLst>
          </p:cNvPr>
          <p:cNvSpPr txBox="1"/>
          <p:nvPr/>
        </p:nvSpPr>
        <p:spPr>
          <a:xfrm>
            <a:off x="764608" y="6234988"/>
            <a:ext cx="9562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>
                <a:cs typeface="Calibri"/>
              </a:rPr>
              <a:t>Memo-Icon: </a:t>
            </a:r>
            <a:r>
              <a:rPr lang="de-CH" i="1" dirty="0">
                <a:latin typeface="Bio Sans"/>
              </a:rPr>
              <a:t>https://unicode-table.com/de/1F4DD/</a:t>
            </a:r>
            <a:endParaRPr lang="de-DE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66186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CF1F19-B9C8-4299-8C02-BD5DBBA33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091" r="32525" b="-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C5C9FF-3488-42D4-BAF9-A1A76D211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latin typeface="+mj-lt"/>
                <a:ea typeface="+mj-ea"/>
                <a:cs typeface="+mj-cs"/>
              </a:rPr>
              <a:t>Wie können wir diese Fehler beheben?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06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14036" y="1347879"/>
            <a:ext cx="5172635" cy="4320000"/>
          </a:xfrm>
        </p:spPr>
        <p:txBody>
          <a:bodyPr lIns="91440" tIns="45720" rIns="91440" bIns="45720" anchor="t"/>
          <a:lstStyle/>
          <a:p>
            <a:r>
              <a:rPr lang="de-DE" b="1" dirty="0">
                <a:latin typeface="Bio Sans"/>
              </a:rPr>
              <a:t>Angular</a:t>
            </a:r>
            <a:endParaRPr lang="de-DE" b="1" dirty="0"/>
          </a:p>
          <a:p>
            <a:pPr lvl="1"/>
            <a:r>
              <a:rPr lang="de-DE" dirty="0">
                <a:latin typeface="Bio Sans"/>
              </a:rPr>
              <a:t>Architecture </a:t>
            </a:r>
            <a:r>
              <a:rPr lang="de-DE" dirty="0" err="1">
                <a:latin typeface="Bio Sans"/>
              </a:rPr>
              <a:t>Overview</a:t>
            </a:r>
            <a:endParaRPr lang="de-DE" dirty="0">
              <a:latin typeface="Bio Sans"/>
            </a:endParaRPr>
          </a:p>
          <a:p>
            <a:pPr lvl="1"/>
            <a:r>
              <a:rPr lang="de-DE" dirty="0">
                <a:latin typeface="Bio Sans"/>
              </a:rPr>
              <a:t>Theorie/Praxis</a:t>
            </a:r>
            <a:endParaRPr lang="de-DE" dirty="0"/>
          </a:p>
          <a:p>
            <a:pPr lvl="1"/>
            <a:r>
              <a:rPr lang="de-DE" dirty="0">
                <a:latin typeface="Bio Sans"/>
              </a:rPr>
              <a:t>Theorie/Praxis (</a:t>
            </a:r>
            <a:r>
              <a:rPr lang="de-DE" dirty="0" err="1">
                <a:latin typeface="Bio Sans"/>
              </a:rPr>
              <a:t>Advanced</a:t>
            </a:r>
            <a:r>
              <a:rPr lang="de-DE" dirty="0">
                <a:latin typeface="Bio Sans"/>
              </a:rPr>
              <a:t>)</a:t>
            </a:r>
          </a:p>
          <a:p>
            <a:pPr lvl="1"/>
            <a:r>
              <a:rPr lang="de-DE" dirty="0">
                <a:latin typeface="Bio Sans"/>
              </a:rPr>
              <a:t>Offene Fragen</a:t>
            </a: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DE">
                <a:latin typeface="Bio Sans"/>
              </a:rPr>
              <a:t>Inhalt / Ablauf</a:t>
            </a:r>
            <a:endParaRPr lang="de-DE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36999F2C-CEA5-4EAC-AC3F-5C02716DF4C4}"/>
              </a:ext>
            </a:extLst>
          </p:cNvPr>
          <p:cNvSpPr txBox="1">
            <a:spLocks/>
          </p:cNvSpPr>
          <p:nvPr/>
        </p:nvSpPr>
        <p:spPr>
          <a:xfrm>
            <a:off x="5746571" y="1347879"/>
            <a:ext cx="5319173" cy="221649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latin typeface="Bio Sans"/>
              </a:rPr>
              <a:t>Mittagessen / Pausen / Ende</a:t>
            </a:r>
            <a:endParaRPr lang="de-DE" b="1" dirty="0"/>
          </a:p>
          <a:p>
            <a:pPr lvl="1"/>
            <a:r>
              <a:rPr lang="de-DE" dirty="0">
                <a:latin typeface="Bio Sans"/>
              </a:rPr>
              <a:t>1. Pause ca. 10:15 (15min)</a:t>
            </a:r>
            <a:endParaRPr lang="de-DE" dirty="0"/>
          </a:p>
          <a:p>
            <a:pPr lvl="1"/>
            <a:r>
              <a:rPr lang="de-DE" dirty="0">
                <a:latin typeface="Bio Sans"/>
              </a:rPr>
              <a:t>Mittagessen ca. 12:45 (75min)</a:t>
            </a:r>
            <a:endParaRPr lang="de-DE" dirty="0"/>
          </a:p>
          <a:p>
            <a:pPr lvl="1"/>
            <a:r>
              <a:rPr lang="de-DE" dirty="0">
                <a:latin typeface="Bio Sans"/>
              </a:rPr>
              <a:t>2. Pause ca. 15:30 (15min)</a:t>
            </a:r>
            <a:endParaRPr lang="de-DE" dirty="0"/>
          </a:p>
          <a:p>
            <a:pPr lvl="1"/>
            <a:r>
              <a:rPr lang="de-DE" dirty="0">
                <a:latin typeface="Bio Sans"/>
              </a:rPr>
              <a:t>Ende Workshop ca. 17:00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0C81910C-3587-2347-8848-EF3963B24C7B}"/>
              </a:ext>
            </a:extLst>
          </p:cNvPr>
          <p:cNvSpPr txBox="1">
            <a:spLocks/>
          </p:cNvSpPr>
          <p:nvPr/>
        </p:nvSpPr>
        <p:spPr>
          <a:xfrm>
            <a:off x="5886672" y="3629529"/>
            <a:ext cx="5319173" cy="10191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latin typeface="Bio Sans"/>
              </a:rPr>
              <a:t>Zertifikat</a:t>
            </a:r>
            <a:endParaRPr lang="de-DE" b="1" dirty="0"/>
          </a:p>
          <a:p>
            <a:pPr lvl="1"/>
            <a:r>
              <a:rPr lang="de-DE" dirty="0">
                <a:latin typeface="Bio Sans"/>
              </a:rPr>
              <a:t>Kann am Ende abgeholt werden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3F9B5442-707A-D6BC-58DB-F9C33F52192A}"/>
              </a:ext>
            </a:extLst>
          </p:cNvPr>
          <p:cNvSpPr txBox="1">
            <a:spLocks/>
          </p:cNvSpPr>
          <p:nvPr/>
        </p:nvSpPr>
        <p:spPr>
          <a:xfrm>
            <a:off x="5886671" y="4648704"/>
            <a:ext cx="5319173" cy="10191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15192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865DE-51F1-4A96-8841-06D08C5A8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</a:t>
            </a:r>
            <a:r>
              <a:rPr lang="de-CH">
                <a:latin typeface="Bio Sans"/>
              </a:rPr>
              <a:t>Aufgabe 5 </a:t>
            </a:r>
            <a:r>
              <a:rPr lang="de-CH" sz="2000">
                <a:latin typeface="Bio Sans"/>
              </a:rPr>
              <a:t>4/4</a:t>
            </a:r>
            <a:r>
              <a:rPr lang="de-CH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EAD8C-A91A-43D7-9187-19F86414B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dirty="0">
                <a:latin typeface="Bio Sans"/>
              </a:rPr>
              <a:t>Hinzufügen des </a:t>
            </a:r>
            <a:br>
              <a:rPr lang="de-CH" dirty="0"/>
            </a:br>
            <a:r>
              <a:rPr lang="de-CH" dirty="0">
                <a:latin typeface="Bio Sans"/>
              </a:rPr>
              <a:t>verwendeten </a:t>
            </a:r>
            <a:br>
              <a:rPr lang="de-CH" dirty="0"/>
            </a:br>
            <a:r>
              <a:rPr lang="de-CH" dirty="0">
                <a:latin typeface="Bio Sans"/>
              </a:rPr>
              <a:t>Material Module</a:t>
            </a:r>
            <a:br>
              <a:rPr lang="de-CH" dirty="0"/>
            </a:br>
            <a:r>
              <a:rPr lang="de-CH" dirty="0">
                <a:latin typeface="Bio Sans"/>
              </a:rPr>
              <a:t>im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app.module.ts</a:t>
            </a:r>
            <a:r>
              <a:rPr lang="de-CH" b="1" dirty="0">
                <a:latin typeface="Bio Sans"/>
              </a:rPr>
              <a:t>»</a:t>
            </a:r>
            <a:endParaRPr lang="de-DE" dirty="0"/>
          </a:p>
          <a:p>
            <a:endParaRPr lang="de-CH" dirty="0"/>
          </a:p>
          <a:p>
            <a:pPr marL="0" indent="0">
              <a:buNone/>
            </a:pPr>
            <a:r>
              <a:rPr lang="de-CH" b="1" dirty="0">
                <a:solidFill>
                  <a:srgbClr val="000000"/>
                </a:solidFill>
                <a:latin typeface="Bio Sans"/>
              </a:rPr>
              <a:t>Imports:</a:t>
            </a:r>
            <a:endParaRPr lang="de-CH" b="1" dirty="0">
              <a:solidFill>
                <a:srgbClr val="000000"/>
              </a:solidFill>
            </a:endParaRPr>
          </a:p>
          <a:p>
            <a:pPr marL="914400" lvl="1" indent="-457200"/>
            <a:r>
              <a:rPr lang="de-CH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MatCardModule</a:t>
            </a:r>
            <a:endParaRPr lang="de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6097E6A6-BBD6-447B-8685-D4B8EA5EDF78}"/>
                  </a:ext>
                </a:extLst>
              </p14:cNvPr>
              <p14:cNvContentPartPr/>
              <p14:nvPr/>
            </p14:nvContentPartPr>
            <p14:xfrm>
              <a:off x="4630614" y="1768230"/>
              <a:ext cx="9525" cy="9525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6097E6A6-BBD6-447B-8685-D4B8EA5EDF7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54364" y="1291980"/>
                <a:ext cx="952500" cy="9525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BB745086-A78D-42FE-94A7-B2953FF06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614" y="1433052"/>
            <a:ext cx="3459842" cy="407353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49A721C-0B35-4598-B500-1265CE107ACD}"/>
              </a:ext>
            </a:extLst>
          </p:cNvPr>
          <p:cNvSpPr/>
          <p:nvPr/>
        </p:nvSpPr>
        <p:spPr>
          <a:xfrm>
            <a:off x="5611586" y="4504194"/>
            <a:ext cx="961571" cy="1730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8C005B3-D498-4C8A-A732-CD77EA4F1161}"/>
              </a:ext>
            </a:extLst>
          </p:cNvPr>
          <p:cNvSpPr/>
          <p:nvPr/>
        </p:nvSpPr>
        <p:spPr>
          <a:xfrm>
            <a:off x="5368958" y="1639788"/>
            <a:ext cx="3472055" cy="2706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DF56FE6-9582-463B-8D1D-97AC8788C8F8}"/>
              </a:ext>
            </a:extLst>
          </p:cNvPr>
          <p:cNvSpPr txBox="1"/>
          <p:nvPr/>
        </p:nvSpPr>
        <p:spPr>
          <a:xfrm>
            <a:off x="6330043" y="105954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cs typeface="Calibri"/>
              </a:rPr>
              <a:t>app.module.ts</a:t>
            </a:r>
            <a:endParaRPr lang="de-DE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1876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The </a:t>
            </a:r>
            <a:r>
              <a:rPr lang="de-CH" err="1">
                <a:latin typeface="Bio Sans"/>
              </a:rPr>
              <a:t>Directive</a:t>
            </a:r>
            <a:endParaRPr lang="de-CH">
              <a:latin typeface="Bi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4183" y="1698734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Ein Komponente ist eine </a:t>
            </a:r>
            <a:r>
              <a:rPr lang="de-CH" b="1" dirty="0" err="1">
                <a:latin typeface="Bio Sans"/>
              </a:rPr>
              <a:t>Directive</a:t>
            </a:r>
            <a:r>
              <a:rPr lang="de-CH" b="1" dirty="0">
                <a:latin typeface="Bio Sans"/>
              </a:rPr>
              <a:t> mit View</a:t>
            </a:r>
            <a:r>
              <a:rPr lang="de-CH" dirty="0">
                <a:latin typeface="Bio Sans"/>
              </a:rPr>
              <a:t> (Template)</a:t>
            </a:r>
            <a:endParaRPr lang="de-DE" dirty="0"/>
          </a:p>
          <a:p>
            <a:r>
              <a:rPr lang="de-CH" b="1" dirty="0">
                <a:latin typeface="Bio Sans"/>
              </a:rPr>
              <a:t>Strukturale-</a:t>
            </a:r>
            <a:r>
              <a:rPr lang="de-CH" b="1" dirty="0" err="1">
                <a:latin typeface="Bio Sans"/>
              </a:rPr>
              <a:t>Directive</a:t>
            </a:r>
            <a:r>
              <a:rPr lang="de-CH" b="1" dirty="0">
                <a:latin typeface="Bio Sans"/>
              </a:rPr>
              <a:t>:</a:t>
            </a:r>
            <a:br>
              <a:rPr lang="de-CH" dirty="0">
                <a:latin typeface="Bio Sans"/>
              </a:rPr>
            </a:br>
            <a:r>
              <a:rPr lang="de-CH" dirty="0">
                <a:latin typeface="Bio Sans"/>
              </a:rPr>
              <a:t>Hinzufügen, Löschen, Ersetzen von Dom-Elementen)</a:t>
            </a:r>
            <a:endParaRPr lang="de-CH" dirty="0"/>
          </a:p>
          <a:p>
            <a:pPr marL="457200" lvl="1" indent="0">
              <a:buNone/>
            </a:pPr>
            <a:endParaRPr lang="en-US" i="1" dirty="0"/>
          </a:p>
          <a:p>
            <a:pPr marL="514350" indent="-514350">
              <a:buAutoNum type="arabicPeriod"/>
            </a:pPr>
            <a:endParaRPr lang="de-CH" dirty="0"/>
          </a:p>
          <a:p>
            <a:r>
              <a:rPr lang="de-CH" b="1" dirty="0">
                <a:latin typeface="Bio Sans"/>
              </a:rPr>
              <a:t>Attribut-Direktive:</a:t>
            </a:r>
            <a:br>
              <a:rPr lang="de-CH" dirty="0">
                <a:latin typeface="Bio Sans"/>
              </a:rPr>
            </a:br>
            <a:r>
              <a:rPr lang="de-CH" dirty="0">
                <a:latin typeface="Bio Sans"/>
              </a:rPr>
              <a:t>Änderung des Styles und Erweiterung am </a:t>
            </a:r>
            <a:br>
              <a:rPr lang="de-CH" dirty="0">
                <a:latin typeface="Bio Sans"/>
              </a:rPr>
            </a:br>
            <a:r>
              <a:rPr lang="de-CH" dirty="0">
                <a:latin typeface="Bio Sans"/>
              </a:rPr>
              <a:t>Dom-Element</a:t>
            </a:r>
            <a:br>
              <a:rPr lang="en-US" i="1" dirty="0">
                <a:latin typeface="Bio Sans"/>
              </a:rPr>
            </a:br>
            <a:br>
              <a:rPr lang="en-US" i="1" dirty="0">
                <a:latin typeface="Bio Sans"/>
              </a:rPr>
            </a:br>
            <a:r>
              <a:rPr lang="en-US" sz="2000" dirty="0">
                <a:latin typeface="Bio Sans"/>
              </a:rPr>
              <a:t>&lt;p </a:t>
            </a:r>
            <a:r>
              <a:rPr 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 Sans"/>
              </a:rPr>
              <a:t>appHighlight</a:t>
            </a:r>
            <a:r>
              <a:rPr lang="en-US" sz="2000" dirty="0">
                <a:latin typeface="Bio Sans"/>
              </a:rPr>
              <a:t>&gt;Highlight me!&lt;/p&gt;</a:t>
            </a:r>
            <a:endParaRPr lang="de-CH" sz="2000" i="1" dirty="0">
              <a:latin typeface="Bio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7738" y="3783275"/>
            <a:ext cx="1851923" cy="18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249" y="3074141"/>
            <a:ext cx="522922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574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C0418-C190-4002-8586-AB1BA9B80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0234E-0147-4730-A208-E22AC3AEC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Wie zeige ich die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-Listen 'erledigte' &amp; 'offene' an?:</a:t>
            </a:r>
            <a:endParaRPr lang="de-CH" b="1" dirty="0"/>
          </a:p>
          <a:p>
            <a:pPr lvl="1"/>
            <a:r>
              <a:rPr lang="de-CH" dirty="0">
                <a:latin typeface="Bio Sans"/>
              </a:rPr>
              <a:t>mit zwei Item-Arrays?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Getter?</a:t>
            </a:r>
            <a:endParaRPr lang="en-US" dirty="0"/>
          </a:p>
          <a:p>
            <a:pPr lvl="1"/>
            <a:r>
              <a:rPr lang="de-CH" dirty="0">
                <a:latin typeface="Bio Sans"/>
              </a:rPr>
              <a:t>Filter-Funktion?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…</a:t>
            </a:r>
          </a:p>
          <a:p>
            <a:pPr lvl="1"/>
            <a:endParaRPr lang="de-CH" dirty="0"/>
          </a:p>
          <a:p>
            <a:pPr marL="0" indent="0">
              <a:buNone/>
            </a:pPr>
            <a:r>
              <a:rPr lang="de-CH" b="1" dirty="0">
                <a:latin typeface="Bio Sans"/>
              </a:rPr>
              <a:t>Unsere Lösung:</a:t>
            </a:r>
          </a:p>
          <a:p>
            <a:pPr marL="914400" lvl="1" indent="-457200"/>
            <a:r>
              <a:rPr lang="de-CH" dirty="0">
                <a:latin typeface="Bio Sans"/>
              </a:rPr>
              <a:t>Pipe(s)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665168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Pipes</a:t>
            </a:r>
            <a:endParaRPr lang="de-DE">
              <a:latin typeface="Bi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111" y="1698734"/>
            <a:ext cx="10515600" cy="4351338"/>
          </a:xfrm>
        </p:spPr>
        <p:txBody>
          <a:bodyPr lIns="91440" tIns="45720" rIns="91440" bIns="45720" anchor="t"/>
          <a:lstStyle/>
          <a:p>
            <a:r>
              <a:rPr lang="en-US" b="1" dirty="0">
                <a:latin typeface="Bio Sans"/>
              </a:rPr>
              <a:t>Pipes </a:t>
            </a:r>
            <a:r>
              <a:rPr lang="en-US" b="1" dirty="0" err="1">
                <a:latin typeface="Bio Sans"/>
              </a:rPr>
              <a:t>transformieren</a:t>
            </a:r>
            <a:r>
              <a:rPr lang="en-US" b="1" dirty="0">
                <a:latin typeface="Bio Sans"/>
              </a:rPr>
              <a:t> </a:t>
            </a:r>
            <a:r>
              <a:rPr lang="en-US" b="1" dirty="0" err="1">
                <a:latin typeface="Bio Sans"/>
              </a:rPr>
              <a:t>Werte</a:t>
            </a:r>
            <a:r>
              <a:rPr lang="en-US" b="1" dirty="0">
                <a:latin typeface="Bio Sans"/>
              </a:rPr>
              <a:t> </a:t>
            </a:r>
            <a:r>
              <a:rPr lang="en-US" b="1" dirty="0" err="1">
                <a:latin typeface="Bio Sans"/>
              </a:rPr>
              <a:t>im</a:t>
            </a:r>
            <a:r>
              <a:rPr lang="en-US" b="1" dirty="0">
                <a:latin typeface="Bio Sans"/>
              </a:rPr>
              <a:t> Template </a:t>
            </a:r>
            <a:r>
              <a:rPr lang="en-US" b="1" dirty="0" err="1">
                <a:latin typeface="Bio Sans"/>
              </a:rPr>
              <a:t>vor</a:t>
            </a:r>
            <a:r>
              <a:rPr lang="en-US" b="1" dirty="0">
                <a:latin typeface="Bio Sans"/>
              </a:rPr>
              <a:t> der </a:t>
            </a:r>
            <a:r>
              <a:rPr lang="en-US" b="1" dirty="0" err="1">
                <a:latin typeface="Bio Sans"/>
              </a:rPr>
              <a:t>Anzeige</a:t>
            </a:r>
            <a:endParaRPr lang="en-US" sz="1600" b="1" dirty="0"/>
          </a:p>
          <a:p>
            <a:pPr lvl="1"/>
            <a:r>
              <a:rPr lang="en-US" sz="2000" dirty="0">
                <a:latin typeface="Bio Sans"/>
              </a:rPr>
              <a:t>&lt;p&gt;The hero's birthday is {{ birthday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io Sans"/>
              </a:rPr>
              <a:t>| date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 Sans"/>
              </a:rPr>
              <a:t> </a:t>
            </a:r>
            <a:r>
              <a:rPr lang="en-US" sz="2000" dirty="0">
                <a:latin typeface="Bio Sans"/>
              </a:rPr>
              <a:t>}}&lt;/p&gt;</a:t>
            </a:r>
            <a:br>
              <a:rPr lang="en-US" sz="1200" dirty="0">
                <a:latin typeface="Bio Sans"/>
              </a:rPr>
            </a:br>
            <a:endParaRPr lang="en-US" sz="1200" dirty="0"/>
          </a:p>
          <a:p>
            <a:r>
              <a:rPr lang="en-US" b="1" dirty="0">
                <a:latin typeface="Bio Sans"/>
              </a:rPr>
              <a:t>Angular built-in:</a:t>
            </a:r>
          </a:p>
          <a:p>
            <a:pPr lvl="1"/>
            <a:r>
              <a:rPr lang="en-US" dirty="0" err="1"/>
              <a:t>DatePipe</a:t>
            </a:r>
            <a:endParaRPr lang="en-US" dirty="0"/>
          </a:p>
          <a:p>
            <a:pPr lvl="1"/>
            <a:r>
              <a:rPr lang="en-US" dirty="0" err="1"/>
              <a:t>UpperCasePipe</a:t>
            </a:r>
            <a:endParaRPr lang="en-US" dirty="0"/>
          </a:p>
          <a:p>
            <a:pPr lvl="1"/>
            <a:r>
              <a:rPr lang="en-US" dirty="0" err="1"/>
              <a:t>LowerCasePipe</a:t>
            </a:r>
            <a:endParaRPr lang="en-US" dirty="0"/>
          </a:p>
          <a:p>
            <a:pPr lvl="1"/>
            <a:r>
              <a:rPr lang="en-US" dirty="0" err="1"/>
              <a:t>CurrencyPipe</a:t>
            </a:r>
            <a:endParaRPr lang="en-US" dirty="0"/>
          </a:p>
          <a:p>
            <a:pPr lvl="1"/>
            <a:r>
              <a:rPr lang="en-US" dirty="0" err="1"/>
              <a:t>PercentPipe</a:t>
            </a:r>
            <a:endParaRPr lang="en-US" dirty="0"/>
          </a:p>
          <a:p>
            <a:pPr lvl="1"/>
            <a:r>
              <a:rPr lang="en-US" dirty="0" err="1">
                <a:latin typeface="Bio Sans"/>
              </a:rPr>
              <a:t>JsonPipe</a:t>
            </a:r>
            <a:endParaRPr lang="en-US" dirty="0">
              <a:latin typeface="Bio Sans"/>
            </a:endParaRPr>
          </a:p>
          <a:p>
            <a:r>
              <a:rPr lang="en-US" b="1" dirty="0">
                <a:latin typeface="Bio Sans"/>
              </a:rPr>
              <a:t>Custom pipe's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87292" y="5540407"/>
            <a:ext cx="479636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CH" sz="2800">
                <a:ea typeface="+mn-lt"/>
                <a:cs typeface="+mn-lt"/>
                <a:hlinkClick r:id="rId2"/>
              </a:rPr>
              <a:t>https://angular.io/guide/pipes</a:t>
            </a:r>
            <a:endParaRPr lang="de-CH" sz="2800">
              <a:latin typeface="Bio Sans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24358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Pipes</a:t>
            </a:r>
            <a:endParaRPr lang="de-DE">
              <a:latin typeface="Bio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50250"/>
            <a:ext cx="5457825" cy="1457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17100"/>
            <a:ext cx="5562600" cy="2124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696" y="1993543"/>
            <a:ext cx="3886200" cy="6953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6484" y="2873020"/>
            <a:ext cx="2219325" cy="32385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3C415B6-8E85-46DA-A193-176841C71A6C}"/>
              </a:ext>
            </a:extLst>
          </p:cNvPr>
          <p:cNvSpPr txBox="1"/>
          <p:nvPr/>
        </p:nvSpPr>
        <p:spPr>
          <a:xfrm>
            <a:off x="2166257" y="1485899"/>
            <a:ext cx="310605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err="1">
                <a:latin typeface="Bio Sans"/>
              </a:rPr>
              <a:t>Parameterisierung</a:t>
            </a:r>
            <a:r>
              <a:rPr lang="de-DE" b="1"/>
              <a:t>: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6E26C80-931C-4378-B547-4C3DC8756886}"/>
              </a:ext>
            </a:extLst>
          </p:cNvPr>
          <p:cNvSpPr txBox="1"/>
          <p:nvPr/>
        </p:nvSpPr>
        <p:spPr>
          <a:xfrm>
            <a:off x="8171542" y="1485898"/>
            <a:ext cx="310605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>
                <a:latin typeface="Bio Sans"/>
              </a:rPr>
              <a:t>Verkettung</a:t>
            </a:r>
            <a:r>
              <a:rPr lang="de-DE" b="1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7598721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Custom Pipe</a:t>
            </a:r>
            <a:endParaRPr lang="de-DE">
              <a:latin typeface="Bio Sans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C30BF34-EBE9-463A-96C9-DE09363B0A3B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>
              <a:cs typeface="Calibri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279DC0A-B714-4062-83F7-971CC55055A0}"/>
              </a:ext>
            </a:extLst>
          </p:cNvPr>
          <p:cNvSpPr txBox="1"/>
          <p:nvPr/>
        </p:nvSpPr>
        <p:spPr>
          <a:xfrm>
            <a:off x="2592614" y="1259113"/>
            <a:ext cx="35051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exponential-</a:t>
            </a:r>
            <a:r>
              <a:rPr lang="de-DE" b="1" err="1"/>
              <a:t>strength.pipe.ts</a:t>
            </a:r>
            <a:endParaRPr lang="de-DE" b="1" err="1">
              <a:cs typeface="Calibri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506CC9E-B6D5-4BCC-93D7-25C922097153}"/>
              </a:ext>
            </a:extLst>
          </p:cNvPr>
          <p:cNvSpPr txBox="1"/>
          <p:nvPr/>
        </p:nvSpPr>
        <p:spPr>
          <a:xfrm>
            <a:off x="8352970" y="125911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/>
              <a:t>Nutzung im Template</a:t>
            </a:r>
          </a:p>
        </p:txBody>
      </p:sp>
      <p:pic>
        <p:nvPicPr>
          <p:cNvPr id="8" name="Grafik 8" descr="Ein Bild, das Text enthält.&#10;&#10;Beschreibung automatisch generiert.">
            <a:extLst>
              <a:ext uri="{FF2B5EF4-FFF2-40B4-BE49-F238E27FC236}">
                <a16:creationId xmlns:a16="http://schemas.microsoft.com/office/drawing/2014/main" id="{BA4C8576-5B9D-4711-A9AF-5CD814C38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757" y="1745033"/>
            <a:ext cx="5999842" cy="432043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25FBA53-A9FA-4167-A311-1492C09938FD}"/>
              </a:ext>
            </a:extLst>
          </p:cNvPr>
          <p:cNvSpPr txBox="1"/>
          <p:nvPr/>
        </p:nvSpPr>
        <p:spPr>
          <a:xfrm>
            <a:off x="7872186" y="1748970"/>
            <a:ext cx="30969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ea typeface="+mn-lt"/>
                <a:cs typeface="+mn-lt"/>
              </a:rPr>
              <a:t>{{7 | </a:t>
            </a:r>
            <a:r>
              <a:rPr lang="de-DE" err="1">
                <a:ea typeface="+mn-lt"/>
                <a:cs typeface="+mn-lt"/>
              </a:rPr>
              <a:t>exponentialStrength</a:t>
            </a:r>
            <a:r>
              <a:rPr lang="de-DE">
                <a:ea typeface="+mn-lt"/>
                <a:cs typeface="+mn-lt"/>
              </a:rPr>
              <a:t>: 3}}</a:t>
            </a:r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153D1FA-16A2-4852-B605-41D56E74638C}"/>
              </a:ext>
            </a:extLst>
          </p:cNvPr>
          <p:cNvSpPr txBox="1"/>
          <p:nvPr/>
        </p:nvSpPr>
        <p:spPr>
          <a:xfrm>
            <a:off x="7872185" y="2120898"/>
            <a:ext cx="31332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solidFill>
                  <a:srgbClr val="00B050"/>
                </a:solidFill>
                <a:ea typeface="+mn-lt"/>
                <a:cs typeface="+mn-lt"/>
              </a:rPr>
              <a:t>// </a:t>
            </a:r>
            <a:r>
              <a:rPr lang="de-DE" err="1">
                <a:solidFill>
                  <a:srgbClr val="00B050"/>
                </a:solidFill>
                <a:ea typeface="+mn-lt"/>
                <a:cs typeface="+mn-lt"/>
              </a:rPr>
              <a:t>output</a:t>
            </a:r>
            <a:r>
              <a:rPr lang="de-DE">
                <a:solidFill>
                  <a:srgbClr val="00B050"/>
                </a:solidFill>
                <a:ea typeface="+mn-lt"/>
                <a:cs typeface="+mn-lt"/>
              </a:rPr>
              <a:t>: 343</a:t>
            </a:r>
            <a:endParaRPr lang="de-DE">
              <a:solidFill>
                <a:srgbClr val="00B05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83330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32003-2E1D-4A61-A069-C51867437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6 </a:t>
            </a:r>
            <a:r>
              <a:rPr lang="de-CH" sz="2000" dirty="0">
                <a:latin typeface="Bio Sans"/>
              </a:rPr>
              <a:t>1/2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A85B8-8D7E-47DF-837E-BCB2B2192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344949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Custom-Pipe erstellen</a:t>
            </a:r>
            <a:r>
              <a:rPr lang="de-CH" b="1" dirty="0">
                <a:solidFill>
                  <a:srgbClr val="000000"/>
                </a:solidFill>
                <a:latin typeface="Bio Sans"/>
              </a:rPr>
              <a:t>:</a:t>
            </a:r>
            <a:endParaRPr lang="de-DE" b="1" dirty="0">
              <a:solidFill>
                <a:srgbClr val="000000"/>
              </a:solidFill>
            </a:endParaRPr>
          </a:p>
          <a:p>
            <a:pPr marL="457200" indent="-457200"/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erstelle die Datei </a:t>
            </a:r>
            <a:r>
              <a:rPr lang="de-C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«</a:t>
            </a:r>
            <a:r>
              <a:rPr lang="de-CH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app</a:t>
            </a:r>
            <a:r>
              <a:rPr lang="de-C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/</a:t>
            </a:r>
            <a:r>
              <a:rPr lang="de-CH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pipes</a:t>
            </a:r>
            <a:r>
              <a:rPr lang="de-C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/</a:t>
            </a:r>
            <a:r>
              <a:rPr lang="de-CH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todos.pipe.ts</a:t>
            </a:r>
            <a:r>
              <a:rPr lang="de-C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»</a:t>
            </a:r>
            <a:endParaRPr lang="de-CH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/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implementiere das </a:t>
            </a:r>
            <a:r>
              <a:rPr lang="de-CH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PipeTransform</a:t>
            </a:r>
            <a:r>
              <a:rPr lang="de-C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 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interface</a:t>
            </a:r>
          </a:p>
          <a:p>
            <a:pPr marL="457200" indent="-457200"/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verwende </a:t>
            </a:r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TodoItem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-Array als Input-Parameter</a:t>
            </a:r>
          </a:p>
          <a:p>
            <a:pPr marL="457200" indent="-457200"/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filter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 nach dem </a:t>
            </a:r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Checked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-Property (</a:t>
            </a:r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TodoItem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)</a:t>
            </a:r>
          </a:p>
          <a:p>
            <a:pPr marL="457200" indent="-457200"/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deklariere Pipe im </a:t>
            </a:r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AppModule</a:t>
            </a:r>
            <a:endParaRPr lang="de-CH" sz="2400" dirty="0">
              <a:solidFill>
                <a:schemeClr val="tx1">
                  <a:lumMod val="85000"/>
                  <a:lumOff val="15000"/>
                </a:schemeClr>
              </a:solidFill>
              <a:latin typeface="Bio Sans"/>
            </a:endParaRPr>
          </a:p>
          <a:p>
            <a:pPr marL="457200" indent="-457200"/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benutze und teste die Pipe auf der Liste im </a:t>
            </a:r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Todo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-Template</a:t>
            </a:r>
            <a:endParaRPr lang="de-CH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7816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133E-B752-49A3-8B3D-B83756CC3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6 </a:t>
            </a:r>
            <a:r>
              <a:rPr lang="de-CH" sz="2000" dirty="0">
                <a:latin typeface="Bio Sans"/>
              </a:rPr>
              <a:t>2/2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27B46-4DAB-488E-B548-B2D986C27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344948"/>
            <a:ext cx="10515600" cy="5174723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Anpassen der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-Listen:</a:t>
            </a:r>
            <a:endParaRPr lang="de-CH" b="1" dirty="0"/>
          </a:p>
          <a:p>
            <a:pPr marL="914400" lvl="1"/>
            <a:r>
              <a:rPr lang="de-CH" b="1" dirty="0">
                <a:latin typeface="Bio Sans"/>
              </a:rPr>
              <a:t>dupliziere </a:t>
            </a:r>
            <a:r>
              <a:rPr lang="de-CH" dirty="0">
                <a:latin typeface="Bio Sans"/>
              </a:rPr>
              <a:t>die </a:t>
            </a:r>
            <a:r>
              <a:rPr lang="de-CH" dirty="0" err="1">
                <a:latin typeface="Bio Sans"/>
              </a:rPr>
              <a:t>Todo</a:t>
            </a:r>
            <a:r>
              <a:rPr lang="de-CH" dirty="0">
                <a:latin typeface="Bio Sans"/>
              </a:rPr>
              <a:t>-List(&lt;</a:t>
            </a:r>
            <a:r>
              <a:rPr lang="de-CH" dirty="0" err="1">
                <a:latin typeface="Bio Sans"/>
              </a:rPr>
              <a:t>mat</a:t>
            </a:r>
            <a:r>
              <a:rPr lang="de-CH" dirty="0">
                <a:latin typeface="Bio Sans"/>
              </a:rPr>
              <a:t>-card&gt;) im </a:t>
            </a:r>
            <a:r>
              <a:rPr lang="de-CH" dirty="0" err="1">
                <a:latin typeface="Bio Sans"/>
              </a:rPr>
              <a:t>Todo</a:t>
            </a:r>
            <a:r>
              <a:rPr lang="de-CH" dirty="0">
                <a:latin typeface="Bio Sans"/>
              </a:rPr>
              <a:t>-Template</a:t>
            </a:r>
          </a:p>
          <a:p>
            <a:pPr marL="914400" lvl="1"/>
            <a:r>
              <a:rPr lang="de-CH" b="1" dirty="0">
                <a:latin typeface="Bio Sans"/>
              </a:rPr>
              <a:t>Filtere</a:t>
            </a:r>
            <a:r>
              <a:rPr lang="de-CH" dirty="0">
                <a:latin typeface="Bio Sans"/>
              </a:rPr>
              <a:t> ein Liste mit erledigten </a:t>
            </a:r>
            <a:r>
              <a:rPr lang="de-CH" dirty="0" err="1">
                <a:latin typeface="Bio Sans"/>
              </a:rPr>
              <a:t>Todo’s</a:t>
            </a:r>
            <a:r>
              <a:rPr lang="de-CH" dirty="0">
                <a:latin typeface="Bio Sans"/>
              </a:rPr>
              <a:t> die andere Liste mit offenen </a:t>
            </a:r>
            <a:r>
              <a:rPr lang="de-CH" dirty="0" err="1">
                <a:latin typeface="Bio Sans"/>
              </a:rPr>
              <a:t>Todo’s</a:t>
            </a:r>
            <a:endParaRPr lang="de-CH" dirty="0"/>
          </a:p>
          <a:p>
            <a:pPr marL="914400" lvl="1"/>
            <a:r>
              <a:rPr lang="de-CH" b="1" dirty="0">
                <a:latin typeface="Bio Sans"/>
              </a:rPr>
              <a:t>Benutze die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-Pipe </a:t>
            </a:r>
            <a:r>
              <a:rPr lang="de-CH" dirty="0">
                <a:latin typeface="Bio Sans"/>
              </a:rPr>
              <a:t>bei beiden Listen um die </a:t>
            </a:r>
            <a:r>
              <a:rPr lang="de-CH" dirty="0" err="1">
                <a:latin typeface="Bio Sans"/>
              </a:rPr>
              <a:t>Todos</a:t>
            </a:r>
            <a:r>
              <a:rPr lang="de-CH" dirty="0">
                <a:latin typeface="Bio Sans"/>
              </a:rPr>
              <a:t> korrekt darzustellen</a:t>
            </a: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r>
              <a:rPr lang="de-CH" b="1" dirty="0">
                <a:latin typeface="Bio Sans"/>
              </a:rPr>
              <a:t>Checkbox-Icon: </a:t>
            </a:r>
            <a:r>
              <a:rPr lang="de-CH" i="1" dirty="0">
                <a:latin typeface="Bio Sans"/>
              </a:rPr>
              <a:t>https://unicode-table.com/de/2705/</a:t>
            </a:r>
            <a:endParaRPr lang="de-CH" i="1" dirty="0"/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958571-552A-4C81-8B97-45F296CEB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953" y="3045190"/>
            <a:ext cx="4873775" cy="259940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1EA561C-36BC-4396-BE73-BEF8BF1FB971}"/>
              </a:ext>
            </a:extLst>
          </p:cNvPr>
          <p:cNvSpPr txBox="1"/>
          <p:nvPr/>
        </p:nvSpPr>
        <p:spPr>
          <a:xfrm>
            <a:off x="742041" y="432847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/>
              <a:t>todo.component.html</a:t>
            </a:r>
          </a:p>
        </p:txBody>
      </p:sp>
    </p:spTree>
    <p:extLst>
      <p:ext uri="{BB962C8B-B14F-4D97-AF65-F5344CB8AC3E}">
        <p14:creationId xmlns:p14="http://schemas.microsoft.com/office/powerpoint/2010/main" val="23153081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BD0A92D-399A-41B4-B955-6B72A41B7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42264" y="0"/>
            <a:ext cx="9349736" cy="6858000"/>
          </a:xfrm>
          <a:prstGeom prst="rect">
            <a:avLst/>
          </a:prstGeom>
          <a:gradFill>
            <a:gsLst>
              <a:gs pos="0">
                <a:srgbClr val="FDCD20"/>
              </a:gs>
              <a:gs pos="25000">
                <a:srgbClr val="FDCD20"/>
              </a:gs>
              <a:gs pos="94000">
                <a:schemeClr val="bg1">
                  <a:lumMod val="95000"/>
                </a:schemeClr>
              </a:gs>
              <a:gs pos="100000">
                <a:srgbClr val="FDCD20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6A49DF9-534D-4905-8F46-02AB63EB6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58EF9C-879F-4015-B0DE-D9A04BD91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20" y="4592325"/>
            <a:ext cx="5946579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Todos erledigen / hinzufügen</a:t>
            </a:r>
          </a:p>
        </p:txBody>
      </p:sp>
      <p:sp>
        <p:nvSpPr>
          <p:cNvPr id="22" name="Freeform 56">
            <a:extLst>
              <a:ext uri="{FF2B5EF4-FFF2-40B4-BE49-F238E27FC236}">
                <a16:creationId xmlns:a16="http://schemas.microsoft.com/office/drawing/2014/main" id="{9FA51AA9-DFBD-4CB2-9C70-26DAC24A3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35021" y="2"/>
            <a:ext cx="4305922" cy="3193227"/>
          </a:xfrm>
          <a:custGeom>
            <a:avLst/>
            <a:gdLst>
              <a:gd name="connsiteX0" fmla="*/ 268379 w 4305922"/>
              <a:gd name="connsiteY0" fmla="*/ 0 h 3193227"/>
              <a:gd name="connsiteX1" fmla="*/ 4037544 w 4305922"/>
              <a:gd name="connsiteY1" fmla="*/ 0 h 3193227"/>
              <a:gd name="connsiteX2" fmla="*/ 4046072 w 4305922"/>
              <a:gd name="connsiteY2" fmla="*/ 14037 h 3193227"/>
              <a:gd name="connsiteX3" fmla="*/ 4305922 w 4305922"/>
              <a:gd name="connsiteY3" fmla="*/ 1040266 h 3193227"/>
              <a:gd name="connsiteX4" fmla="*/ 2152962 w 4305922"/>
              <a:gd name="connsiteY4" fmla="*/ 3193227 h 3193227"/>
              <a:gd name="connsiteX5" fmla="*/ 0 w 4305922"/>
              <a:gd name="connsiteY5" fmla="*/ 1040266 h 3193227"/>
              <a:gd name="connsiteX6" fmla="*/ 259851 w 4305922"/>
              <a:gd name="connsiteY6" fmla="*/ 14037 h 319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05922" h="3193227">
                <a:moveTo>
                  <a:pt x="268379" y="0"/>
                </a:moveTo>
                <a:lnTo>
                  <a:pt x="4037544" y="0"/>
                </a:lnTo>
                <a:lnTo>
                  <a:pt x="4046072" y="14037"/>
                </a:lnTo>
                <a:cubicBezTo>
                  <a:pt x="4211790" y="319097"/>
                  <a:pt x="4305922" y="668689"/>
                  <a:pt x="4305922" y="1040266"/>
                </a:cubicBezTo>
                <a:cubicBezTo>
                  <a:pt x="4305922" y="2229314"/>
                  <a:pt x="3342009" y="3193227"/>
                  <a:pt x="2152962" y="3193227"/>
                </a:cubicBezTo>
                <a:cubicBezTo>
                  <a:pt x="963913" y="3193227"/>
                  <a:pt x="0" y="2229314"/>
                  <a:pt x="0" y="1040266"/>
                </a:cubicBezTo>
                <a:cubicBezTo>
                  <a:pt x="0" y="668689"/>
                  <a:pt x="94133" y="319097"/>
                  <a:pt x="259851" y="14037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rgbClr val="FDCD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554A4E47-BBD6-4131-BCE6-E8DDCF2E1D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2009" r="-3" b="12391"/>
          <a:stretch/>
        </p:blipFill>
        <p:spPr>
          <a:xfrm>
            <a:off x="3347837" y="1"/>
            <a:ext cx="4063868" cy="3072200"/>
          </a:xfrm>
          <a:custGeom>
            <a:avLst/>
            <a:gdLst/>
            <a:ahLst/>
            <a:cxnLst/>
            <a:rect l="l" t="t" r="r" b="b"/>
            <a:pathLst>
              <a:path w="4063868" h="3072200">
                <a:moveTo>
                  <a:pt x="288818" y="0"/>
                </a:moveTo>
                <a:lnTo>
                  <a:pt x="3775050" y="0"/>
                </a:lnTo>
                <a:lnTo>
                  <a:pt x="3818625" y="71726"/>
                </a:lnTo>
                <a:cubicBezTo>
                  <a:pt x="3975028" y="359637"/>
                  <a:pt x="4063868" y="689577"/>
                  <a:pt x="4063868" y="1040266"/>
                </a:cubicBezTo>
                <a:cubicBezTo>
                  <a:pt x="4063868" y="2162473"/>
                  <a:pt x="3154140" y="3072200"/>
                  <a:pt x="2031934" y="3072200"/>
                </a:cubicBezTo>
                <a:cubicBezTo>
                  <a:pt x="909728" y="3072200"/>
                  <a:pt x="0" y="2162473"/>
                  <a:pt x="0" y="1040266"/>
                </a:cubicBezTo>
                <a:cubicBezTo>
                  <a:pt x="0" y="689577"/>
                  <a:pt x="88841" y="359637"/>
                  <a:pt x="245244" y="71726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24" name="Freeform 58">
            <a:extLst>
              <a:ext uri="{FF2B5EF4-FFF2-40B4-BE49-F238E27FC236}">
                <a16:creationId xmlns:a16="http://schemas.microsoft.com/office/drawing/2014/main" id="{D5905D0D-FE5E-454B-A340-4DE821C09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85658" y="1424717"/>
            <a:ext cx="4506342" cy="5442758"/>
          </a:xfrm>
          <a:custGeom>
            <a:avLst/>
            <a:gdLst>
              <a:gd name="connsiteX0" fmla="*/ 3034499 w 4506342"/>
              <a:gd name="connsiteY0" fmla="*/ 0 h 5442758"/>
              <a:gd name="connsiteX1" fmla="*/ 4480922 w 4506342"/>
              <a:gd name="connsiteY1" fmla="*/ 366248 h 5442758"/>
              <a:gd name="connsiteX2" fmla="*/ 4506342 w 4506342"/>
              <a:gd name="connsiteY2" fmla="*/ 381691 h 5442758"/>
              <a:gd name="connsiteX3" fmla="*/ 4506342 w 4506342"/>
              <a:gd name="connsiteY3" fmla="*/ 5442758 h 5442758"/>
              <a:gd name="connsiteX4" fmla="*/ 1193461 w 4506342"/>
              <a:gd name="connsiteY4" fmla="*/ 5442758 h 5442758"/>
              <a:gd name="connsiteX5" fmla="*/ 1104276 w 4506342"/>
              <a:gd name="connsiteY5" fmla="*/ 5376066 h 5442758"/>
              <a:gd name="connsiteX6" fmla="*/ 0 w 4506342"/>
              <a:gd name="connsiteY6" fmla="*/ 3034499 h 5442758"/>
              <a:gd name="connsiteX7" fmla="*/ 3034499 w 4506342"/>
              <a:gd name="connsiteY7" fmla="*/ 0 h 5442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06342" h="5442758">
                <a:moveTo>
                  <a:pt x="3034499" y="0"/>
                </a:moveTo>
                <a:cubicBezTo>
                  <a:pt x="3558220" y="0"/>
                  <a:pt x="4050953" y="132675"/>
                  <a:pt x="4480922" y="366248"/>
                </a:cubicBezTo>
                <a:lnTo>
                  <a:pt x="4506342" y="381691"/>
                </a:lnTo>
                <a:lnTo>
                  <a:pt x="4506342" y="5442758"/>
                </a:lnTo>
                <a:lnTo>
                  <a:pt x="1193461" y="5442758"/>
                </a:lnTo>
                <a:lnTo>
                  <a:pt x="1104276" y="5376066"/>
                </a:lnTo>
                <a:cubicBezTo>
                  <a:pt x="429867" y="4819495"/>
                  <a:pt x="0" y="3977198"/>
                  <a:pt x="0" y="3034499"/>
                </a:cubicBezTo>
                <a:cubicBezTo>
                  <a:pt x="0" y="1358591"/>
                  <a:pt x="1358591" y="0"/>
                  <a:pt x="3034499" y="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rgbClr val="FDCD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Content Placeholder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CBFC119-3D9D-4FC6-A360-C3A8D801C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alphaModFix/>
          </a:blip>
          <a:srcRect r="17710" b="1"/>
          <a:stretch/>
        </p:blipFill>
        <p:spPr>
          <a:xfrm>
            <a:off x="7840768" y="1579827"/>
            <a:ext cx="4351232" cy="5287648"/>
          </a:xfrm>
          <a:custGeom>
            <a:avLst/>
            <a:gdLst/>
            <a:ahLst/>
            <a:cxnLst/>
            <a:rect l="l" t="t" r="r" b="b"/>
            <a:pathLst>
              <a:path w="4351232" h="5287648">
                <a:moveTo>
                  <a:pt x="2879389" y="0"/>
                </a:moveTo>
                <a:cubicBezTo>
                  <a:pt x="3376340" y="0"/>
                  <a:pt x="3843887" y="125893"/>
                  <a:pt x="4251877" y="347527"/>
                </a:cubicBezTo>
                <a:lnTo>
                  <a:pt x="4351232" y="407886"/>
                </a:lnTo>
                <a:lnTo>
                  <a:pt x="4351232" y="5287648"/>
                </a:lnTo>
                <a:lnTo>
                  <a:pt x="1303444" y="5287648"/>
                </a:lnTo>
                <a:lnTo>
                  <a:pt x="1269495" y="5267024"/>
                </a:lnTo>
                <a:cubicBezTo>
                  <a:pt x="503573" y="4749577"/>
                  <a:pt x="0" y="3873291"/>
                  <a:pt x="0" y="2879389"/>
                </a:cubicBezTo>
                <a:cubicBezTo>
                  <a:pt x="0" y="1289146"/>
                  <a:pt x="1289146" y="0"/>
                  <a:pt x="2879389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732903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05E4F47-B148-49E0-B472-BBF14931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rgbClr val="FDCD20">
                  <a:alpha val="82000"/>
                </a:srgbClr>
              </a:gs>
              <a:gs pos="25000">
                <a:srgbClr val="FDCD20">
                  <a:alpha val="60000"/>
                </a:srgb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2CE8EB-F719-4F84-9E91-F538438CA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340" y="802955"/>
            <a:ext cx="5981901" cy="97326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sz="3600">
                <a:solidFill>
                  <a:srgbClr val="000000"/>
                </a:solidFill>
                <a:latin typeface="Bio Sans"/>
              </a:rPr>
              <a:t>Theorie: Data Binding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672" y="2421683"/>
            <a:ext cx="4765949" cy="3353476"/>
          </a:xfr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de-CH" sz="2400" b="1">
                <a:solidFill>
                  <a:srgbClr val="000000"/>
                </a:solidFill>
                <a:latin typeface="Bio Sans"/>
              </a:rPr>
              <a:t>Binding </a:t>
            </a:r>
            <a:r>
              <a:rPr lang="de-CH" sz="2400" b="1" err="1">
                <a:solidFill>
                  <a:srgbClr val="000000"/>
                </a:solidFill>
                <a:latin typeface="Bio Sans"/>
              </a:rPr>
              <a:t>types</a:t>
            </a:r>
            <a:r>
              <a:rPr lang="de-CH" sz="2400" b="1">
                <a:solidFill>
                  <a:srgbClr val="000000"/>
                </a:solidFill>
                <a:latin typeface="Bio Sans"/>
              </a:rPr>
              <a:t>:</a:t>
            </a:r>
            <a:endParaRPr lang="de-DE"/>
          </a:p>
          <a:p>
            <a:pPr lvl="1"/>
            <a:r>
              <a:rPr lang="de-CH" sz="2000">
                <a:solidFill>
                  <a:srgbClr val="000000"/>
                </a:solidFill>
                <a:latin typeface="Bio Sans"/>
              </a:rPr>
              <a:t>Expression Binding</a:t>
            </a:r>
            <a:endParaRPr lang="de-CH" sz="2000">
              <a:latin typeface="Bio Sans"/>
            </a:endParaRPr>
          </a:p>
          <a:p>
            <a:pPr lvl="1"/>
            <a:r>
              <a:rPr lang="de-CH" sz="2000">
                <a:solidFill>
                  <a:srgbClr val="000000"/>
                </a:solidFill>
                <a:latin typeface="Bio Sans"/>
              </a:rPr>
              <a:t>Property Binding</a:t>
            </a:r>
          </a:p>
          <a:p>
            <a:pPr lvl="1"/>
            <a:r>
              <a:rPr lang="de-CH" sz="2000">
                <a:solidFill>
                  <a:srgbClr val="000000"/>
                </a:solidFill>
                <a:latin typeface="Bio Sans"/>
              </a:rPr>
              <a:t>Event Binding</a:t>
            </a:r>
          </a:p>
          <a:p>
            <a:pPr lvl="1"/>
            <a:r>
              <a:rPr lang="de-CH" sz="2000">
                <a:solidFill>
                  <a:srgbClr val="000000"/>
                </a:solidFill>
                <a:latin typeface="Bio Sans"/>
              </a:rPr>
              <a:t>TwoWay Binding</a:t>
            </a:r>
          </a:p>
        </p:txBody>
      </p:sp>
      <p:sp>
        <p:nvSpPr>
          <p:cNvPr id="16" name="Freeform 50">
            <a:extLst>
              <a:ext uri="{FF2B5EF4-FFF2-40B4-BE49-F238E27FC236}">
                <a16:creationId xmlns:a16="http://schemas.microsoft.com/office/drawing/2014/main" id="{684BF3E1-C321-4F38-85CF-FEBBEEC15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392" y="1992249"/>
            <a:ext cx="4142232" cy="379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39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Angular?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680591"/>
            <a:ext cx="10515600" cy="4351338"/>
          </a:xfrm>
        </p:spPr>
        <p:txBody>
          <a:bodyPr lIns="91440" tIns="45720" rIns="91440" bIns="45720" anchor="t">
            <a:normAutofit lnSpcReduction="10000"/>
          </a:bodyPr>
          <a:lstStyle/>
          <a:p>
            <a:r>
              <a:rPr lang="de-CH" dirty="0">
                <a:latin typeface="Bio Sans"/>
              </a:rPr>
              <a:t>Ein SPA Framework</a:t>
            </a:r>
            <a:endParaRPr lang="de-CH" dirty="0"/>
          </a:p>
          <a:p>
            <a:r>
              <a:rPr lang="de-CH" dirty="0"/>
              <a:t>Basierend auf </a:t>
            </a:r>
            <a:r>
              <a:rPr lang="de-CH" dirty="0" err="1"/>
              <a:t>TypeScript</a:t>
            </a:r>
            <a:endParaRPr lang="de-CH" dirty="0"/>
          </a:p>
          <a:p>
            <a:r>
              <a:rPr lang="de-CH" dirty="0" err="1">
                <a:latin typeface="Bio Sans"/>
              </a:rPr>
              <a:t>Dependency</a:t>
            </a:r>
            <a:r>
              <a:rPr lang="de-CH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Injection</a:t>
            </a:r>
            <a:r>
              <a:rPr lang="de-CH" dirty="0">
                <a:latin typeface="Bio Sans"/>
              </a:rPr>
              <a:t> System</a:t>
            </a:r>
            <a:endParaRPr lang="de-CH" dirty="0"/>
          </a:p>
          <a:p>
            <a:r>
              <a:rPr lang="de-CH" dirty="0">
                <a:latin typeface="Bio Sans"/>
              </a:rPr>
              <a:t>Performantes 2-Way Binding (besser als AngularJS ;-))</a:t>
            </a:r>
            <a:endParaRPr lang="de-CH" dirty="0"/>
          </a:p>
          <a:p>
            <a:r>
              <a:rPr lang="de-CH" dirty="0"/>
              <a:t>Saubere </a:t>
            </a:r>
            <a:r>
              <a:rPr lang="de-CH" dirty="0" err="1"/>
              <a:t>Komponentisierung</a:t>
            </a:r>
            <a:r>
              <a:rPr lang="de-CH" dirty="0"/>
              <a:t>/Modularisierung</a:t>
            </a:r>
          </a:p>
          <a:p>
            <a:r>
              <a:rPr lang="de-CH" dirty="0"/>
              <a:t>Verschiedene Plattformen (Web, Mobile-Web, Native-Mobile, Native-Desktop)</a:t>
            </a:r>
          </a:p>
          <a:p>
            <a:r>
              <a:rPr lang="de-CH" dirty="0">
                <a:latin typeface="Bio Sans"/>
              </a:rPr>
              <a:t>Sehr gutes </a:t>
            </a:r>
            <a:r>
              <a:rPr lang="de-CH" dirty="0" err="1">
                <a:latin typeface="Bio Sans"/>
              </a:rPr>
              <a:t>Tooling</a:t>
            </a:r>
            <a:r>
              <a:rPr lang="de-CH" dirty="0">
                <a:latin typeface="Bio Sans"/>
              </a:rPr>
              <a:t> via CLI (</a:t>
            </a:r>
            <a:r>
              <a:rPr lang="de-CH" dirty="0" err="1">
                <a:latin typeface="Bio Sans"/>
              </a:rPr>
              <a:t>Schematics</a:t>
            </a:r>
            <a:r>
              <a:rPr lang="de-CH">
                <a:latin typeface="Bio Sans"/>
              </a:rPr>
              <a:t>, Code-Generierung…)</a:t>
            </a:r>
            <a:endParaRPr lang="de-CH" dirty="0">
              <a:latin typeface="Bio Sans"/>
            </a:endParaRPr>
          </a:p>
          <a:p>
            <a:r>
              <a:rPr lang="de-CH" dirty="0" err="1">
                <a:latin typeface="Bio Sans"/>
              </a:rPr>
              <a:t>Full</a:t>
            </a:r>
            <a:r>
              <a:rPr lang="de-CH" dirty="0">
                <a:latin typeface="Bio Sans"/>
              </a:rPr>
              <a:t> Stack (SSR-Angular Universal)</a:t>
            </a:r>
          </a:p>
        </p:txBody>
      </p:sp>
    </p:spTree>
    <p:extLst>
      <p:ext uri="{BB962C8B-B14F-4D97-AF65-F5344CB8AC3E}">
        <p14:creationId xmlns:p14="http://schemas.microsoft.com/office/powerpoint/2010/main" val="17981952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Data Binding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0059" y="1210448"/>
            <a:ext cx="3247425" cy="575469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 err="1">
                <a:latin typeface="Bio Sans"/>
              </a:rPr>
              <a:t>Two</a:t>
            </a:r>
            <a:r>
              <a:rPr lang="de-CH" b="1" dirty="0">
                <a:latin typeface="Bio Sans"/>
              </a:rPr>
              <a:t>-Way Binding:</a:t>
            </a:r>
            <a:endParaRPr lang="de-CH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92475-4BC5-4686-B7AC-857006439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979" y="2086859"/>
            <a:ext cx="5497586" cy="918928"/>
          </a:xfrm>
          <a:prstGeom prst="rect">
            <a:avLst/>
          </a:prstGeom>
        </p:spPr>
      </p:pic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9D67F718-7472-4738-BF83-75B1890A2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009" y="4398458"/>
            <a:ext cx="5735443" cy="197959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210D0BD-4D43-44DC-BB17-DFB9B3EBD281}"/>
              </a:ext>
            </a:extLst>
          </p:cNvPr>
          <p:cNvSpPr txBox="1"/>
          <p:nvPr/>
        </p:nvSpPr>
        <p:spPr>
          <a:xfrm>
            <a:off x="3647521" y="3667548"/>
            <a:ext cx="48526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 err="1">
                <a:latin typeface="Bio sans"/>
              </a:rPr>
              <a:t>Built</a:t>
            </a:r>
            <a:r>
              <a:rPr lang="de-DE" b="1" dirty="0">
                <a:latin typeface="Bio sans"/>
              </a:rPr>
              <a:t>-In </a:t>
            </a:r>
            <a:r>
              <a:rPr lang="de-DE" b="1" dirty="0" err="1">
                <a:latin typeface="Bio sans"/>
              </a:rPr>
              <a:t>CheckboxControlValueAccessor</a:t>
            </a:r>
            <a:r>
              <a:rPr lang="de-DE" b="1" dirty="0">
                <a:latin typeface="Bio san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0552680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2" descr="Ein Bild, das Text enthält.&#10;&#10;Beschreibung automatisch generiert.">
            <a:extLst>
              <a:ext uri="{FF2B5EF4-FFF2-40B4-BE49-F238E27FC236}">
                <a16:creationId xmlns:a16="http://schemas.microsoft.com/office/drawing/2014/main" id="{440A6A7E-07A9-4798-A401-EC2DA13D1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687" y="1801618"/>
            <a:ext cx="6135911" cy="45519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Custom Input Component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3254" y="1254234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Beispiel 'ChooseQuantityComponent':</a:t>
            </a:r>
            <a:br>
              <a:rPr lang="de-CH" b="1">
                <a:latin typeface="Bio Sans"/>
              </a:rPr>
            </a:br>
            <a:br>
              <a:rPr lang="de-CH" b="1"/>
            </a:br>
            <a:endParaRPr lang="de-CH" b="1"/>
          </a:p>
        </p:txBody>
      </p:sp>
      <p:pic>
        <p:nvPicPr>
          <p:cNvPr id="8" name="Grafik 8">
            <a:extLst>
              <a:ext uri="{FF2B5EF4-FFF2-40B4-BE49-F238E27FC236}">
                <a16:creationId xmlns:a16="http://schemas.microsoft.com/office/drawing/2014/main" id="{97EE39FE-76BF-48CC-B3BB-3B87AA3B6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11" y="1799772"/>
            <a:ext cx="1352550" cy="6096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3C4F34B-CECE-4E02-92FF-4090569FDF26}"/>
              </a:ext>
            </a:extLst>
          </p:cNvPr>
          <p:cNvSpPr txBox="1">
            <a:spLocks/>
          </p:cNvSpPr>
          <p:nvPr/>
        </p:nvSpPr>
        <p:spPr>
          <a:xfrm>
            <a:off x="843254" y="2506092"/>
            <a:ext cx="5236030" cy="214698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2000">
                <a:latin typeface="Bio Sans"/>
              </a:rPr>
              <a:t>Implementation des</a:t>
            </a:r>
            <a:br>
              <a:rPr lang="de-CH" sz="2000">
                <a:latin typeface="Bio Sans"/>
              </a:rPr>
            </a:br>
            <a:r>
              <a:rPr lang="de-CH" sz="2000" b="1">
                <a:latin typeface="Bio Sans"/>
              </a:rPr>
              <a:t>ControlValueAccessor Interface</a:t>
            </a:r>
            <a:endParaRPr lang="de-CH" sz="2000" b="1"/>
          </a:p>
          <a:p>
            <a:r>
              <a:rPr lang="de-CH" sz="2000">
                <a:latin typeface="Bio Sans"/>
              </a:rPr>
              <a:t>Implementation des </a:t>
            </a:r>
            <a:r>
              <a:rPr lang="de-CH" sz="2000" b="1">
                <a:latin typeface="Bio Sans"/>
              </a:rPr>
              <a:t>Validator Interface</a:t>
            </a:r>
          </a:p>
          <a:p>
            <a:r>
              <a:rPr lang="de-CH" sz="2000">
                <a:latin typeface="Bio Sans"/>
              </a:rPr>
              <a:t>ControlValueAccess in DI bekannt machen</a:t>
            </a:r>
          </a:p>
          <a:p>
            <a:r>
              <a:rPr lang="de-CH" sz="2000">
                <a:latin typeface="Bio Sans"/>
              </a:rPr>
              <a:t>Validator in DI bekannt machen</a:t>
            </a:r>
          </a:p>
          <a:p>
            <a:pPr lvl="1"/>
            <a:endParaRPr lang="de-CH"/>
          </a:p>
          <a:p>
            <a:pPr lvl="1"/>
            <a:endParaRPr lang="de-CH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1D9EEDFA-6B61-41A1-A184-DBE8B2C49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81" y="4823404"/>
            <a:ext cx="6160826" cy="89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999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[()] 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6AC9771-E832-4F38-9E58-0EB51E5C3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754" y="1181663"/>
            <a:ext cx="9000672" cy="11128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Was steckt hinter der [()] Schreibweise?:</a:t>
            </a:r>
            <a:br>
              <a:rPr lang="de-CH">
                <a:latin typeface="Bio Sans"/>
              </a:rPr>
            </a:br>
            <a:endParaRPr lang="de-CH"/>
          </a:p>
        </p:txBody>
      </p:sp>
      <p:pic>
        <p:nvPicPr>
          <p:cNvPr id="3" name="Grafik 3" descr="Ein Bild, das Text enthält.&#10;&#10;Beschreibung automatisch generiert.">
            <a:extLst>
              <a:ext uri="{FF2B5EF4-FFF2-40B4-BE49-F238E27FC236}">
                <a16:creationId xmlns:a16="http://schemas.microsoft.com/office/drawing/2014/main" id="{C464562C-D4C9-4CD0-BD4B-AD9FB9EE2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14" y="2295387"/>
            <a:ext cx="5500916" cy="2766155"/>
          </a:xfrm>
          <a:prstGeom prst="rect">
            <a:avLst/>
          </a:prstGeom>
        </p:spPr>
      </p:pic>
      <p:pic>
        <p:nvPicPr>
          <p:cNvPr id="4" name="Grafik 4">
            <a:extLst>
              <a:ext uri="{FF2B5EF4-FFF2-40B4-BE49-F238E27FC236}">
                <a16:creationId xmlns:a16="http://schemas.microsoft.com/office/drawing/2014/main" id="{46991EC7-EF0D-4B4F-A58E-241E66F6C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14" y="5547496"/>
            <a:ext cx="6027057" cy="40757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6BCFF9D-5FB2-4227-A3E1-461E95C0C8FA}"/>
              </a:ext>
            </a:extLst>
          </p:cNvPr>
          <p:cNvSpPr txBox="1"/>
          <p:nvPr/>
        </p:nvSpPr>
        <p:spPr>
          <a:xfrm>
            <a:off x="1005115" y="5177969"/>
            <a:ext cx="59635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Bio sans"/>
              </a:rPr>
              <a:t>Anwendung von </a:t>
            </a:r>
            <a:r>
              <a:rPr lang="de-DE" b="1" err="1">
                <a:latin typeface="Bio sans"/>
              </a:rPr>
              <a:t>Sizer</a:t>
            </a:r>
            <a:r>
              <a:rPr lang="de-DE" b="1">
                <a:latin typeface="Bio sans"/>
              </a:rPr>
              <a:t>-Komponente in View: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93D8F7D-6434-4745-8550-C1637A7300C1}"/>
              </a:ext>
            </a:extLst>
          </p:cNvPr>
          <p:cNvSpPr txBox="1"/>
          <p:nvPr/>
        </p:nvSpPr>
        <p:spPr>
          <a:xfrm>
            <a:off x="2501899" y="185782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latin typeface="Bio sans"/>
              </a:rPr>
              <a:t>Sizer</a:t>
            </a:r>
            <a:r>
              <a:rPr lang="de-DE" b="1">
                <a:latin typeface="Bio sans"/>
              </a:rPr>
              <a:t>-Komponente:</a:t>
            </a:r>
          </a:p>
        </p:txBody>
      </p:sp>
      <p:pic>
        <p:nvPicPr>
          <p:cNvPr id="9" name="Grafik 9">
            <a:extLst>
              <a:ext uri="{FF2B5EF4-FFF2-40B4-BE49-F238E27FC236}">
                <a16:creationId xmlns:a16="http://schemas.microsoft.com/office/drawing/2014/main" id="{889E63FD-D634-4AE4-84D6-51306BAE6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614" y="5977518"/>
            <a:ext cx="10444841" cy="55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578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544-B394-4928-965E-F5DB753A4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7)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C5A1-6CE2-4C8B-8F01-EA5458A8C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benötigen eine Checkbox in den gefilterten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-Listen:</a:t>
            </a:r>
            <a:endParaRPr lang="de-DE" b="1" dirty="0"/>
          </a:p>
          <a:p>
            <a:pPr lvl="1"/>
            <a:r>
              <a:rPr lang="de-CH" dirty="0">
                <a:latin typeface="Bio Sans"/>
              </a:rPr>
              <a:t>Ersetze den &lt;span&gt;-Tag mit der </a:t>
            </a:r>
            <a:r>
              <a:rPr lang="de-CH" dirty="0" err="1">
                <a:latin typeface="Bio Sans"/>
              </a:rPr>
              <a:t>Todo</a:t>
            </a:r>
            <a:r>
              <a:rPr lang="de-CH" dirty="0">
                <a:latin typeface="Bio Sans"/>
              </a:rPr>
              <a:t>-Beschreibung (aus den offenen </a:t>
            </a:r>
            <a:r>
              <a:rPr lang="de-CH" dirty="0" err="1">
                <a:latin typeface="Bio Sans"/>
              </a:rPr>
              <a:t>Todos</a:t>
            </a:r>
            <a:r>
              <a:rPr lang="de-CH" dirty="0">
                <a:latin typeface="Bio Sans"/>
              </a:rPr>
              <a:t>) mit der </a:t>
            </a:r>
            <a:r>
              <a:rPr lang="de-CH" b="1" dirty="0" err="1">
                <a:latin typeface="Bio Sans"/>
              </a:rPr>
              <a:t>mat</a:t>
            </a:r>
            <a:r>
              <a:rPr lang="de-CH" b="1" dirty="0">
                <a:latin typeface="Bio Sans"/>
              </a:rPr>
              <a:t>-checkbox</a:t>
            </a:r>
            <a:r>
              <a:rPr lang="de-CH" dirty="0">
                <a:latin typeface="Bio Sans"/>
              </a:rPr>
              <a:t>-Komponente (siehe unten).</a:t>
            </a:r>
            <a:endParaRPr lang="de-CH" dirty="0"/>
          </a:p>
          <a:p>
            <a:pPr lvl="1"/>
            <a:r>
              <a:rPr lang="de-CH" b="1" dirty="0" err="1">
                <a:latin typeface="Bio Sans"/>
              </a:rPr>
              <a:t>Two</a:t>
            </a:r>
            <a:r>
              <a:rPr lang="de-CH" b="1" dirty="0">
                <a:latin typeface="Bio Sans"/>
              </a:rPr>
              <a:t>-Way Binding</a:t>
            </a:r>
            <a:r>
              <a:rPr lang="de-CH" dirty="0">
                <a:latin typeface="Bio Sans"/>
              </a:rPr>
              <a:t> auf das </a:t>
            </a:r>
            <a:r>
              <a:rPr lang="de-CH" b="1" dirty="0" err="1">
                <a:latin typeface="Bio Sans"/>
              </a:rPr>
              <a:t>Checked</a:t>
            </a:r>
            <a:r>
              <a:rPr lang="de-CH" dirty="0">
                <a:latin typeface="Bio Sans"/>
              </a:rPr>
              <a:t>-Property des Models erstellen</a:t>
            </a:r>
          </a:p>
          <a:p>
            <a:pPr lvl="1"/>
            <a:r>
              <a:rPr lang="de-CH" dirty="0">
                <a:latin typeface="Bio Sans"/>
              </a:rPr>
              <a:t>Wir erhalten nun einen Fehler. Aber warum?</a:t>
            </a:r>
          </a:p>
          <a:p>
            <a:pPr lvl="1"/>
            <a:endParaRPr lang="de-CH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D7E2A7B-D5D2-4B9B-8D80-B60FE6D30190}"/>
              </a:ext>
            </a:extLst>
          </p:cNvPr>
          <p:cNvSpPr txBox="1"/>
          <p:nvPr/>
        </p:nvSpPr>
        <p:spPr>
          <a:xfrm>
            <a:off x="4806042" y="4279899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todo.component.html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C8DB41F-D279-3664-5489-B81461E03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17" y="4832460"/>
            <a:ext cx="11593566" cy="56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972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1434-19BC-40B8-9F99-458F709DA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7)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FA0D1-C929-41B5-B771-2CD57A6D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28895"/>
            <a:ext cx="10515600" cy="2146981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müssen das entsprechende Modul mit der </a:t>
            </a:r>
            <a:r>
              <a:rPr lang="de-CH" b="1" dirty="0" err="1">
                <a:latin typeface="Bio Sans"/>
              </a:rPr>
              <a:t>ngModule-Directive</a:t>
            </a:r>
            <a:r>
              <a:rPr lang="de-CH" b="1" dirty="0">
                <a:latin typeface="Bio Sans"/>
              </a:rPr>
              <a:t> importieren:</a:t>
            </a:r>
            <a:endParaRPr lang="de-CH" b="1" dirty="0"/>
          </a:p>
          <a:p>
            <a:pPr lvl="1"/>
            <a:r>
              <a:rPr lang="de-CH" dirty="0">
                <a:latin typeface="Bio Sans"/>
              </a:rPr>
              <a:t>Im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app.module.ts</a:t>
            </a:r>
            <a:r>
              <a:rPr lang="de-CH" b="1" dirty="0">
                <a:latin typeface="Bio Sans"/>
              </a:rPr>
              <a:t>»</a:t>
            </a:r>
            <a:r>
              <a:rPr lang="de-CH" dirty="0">
                <a:latin typeface="Bio Sans"/>
              </a:rPr>
              <a:t> das </a:t>
            </a:r>
            <a:r>
              <a:rPr lang="de-CH" b="1" dirty="0" err="1">
                <a:latin typeface="Bio Sans"/>
              </a:rPr>
              <a:t>FormsModule</a:t>
            </a:r>
            <a:r>
              <a:rPr lang="de-CH" b="1" dirty="0">
                <a:latin typeface="Bio Sans"/>
              </a:rPr>
              <a:t> </a:t>
            </a:r>
            <a:r>
              <a:rPr lang="de-CH" dirty="0">
                <a:latin typeface="Bio Sans"/>
              </a:rPr>
              <a:t>von Angular importieren:</a:t>
            </a:r>
            <a:br>
              <a:rPr lang="de-CH" dirty="0">
                <a:latin typeface="Bio Sans"/>
              </a:rPr>
            </a:br>
            <a:r>
              <a:rPr lang="de-CH" sz="2000" dirty="0" err="1">
                <a:latin typeface="Bio Sans"/>
              </a:rPr>
              <a:t>import</a:t>
            </a:r>
            <a:r>
              <a:rPr lang="de-CH" sz="2000" dirty="0">
                <a:latin typeface="Bio Sans"/>
              </a:rPr>
              <a:t> { </a:t>
            </a:r>
            <a:r>
              <a:rPr lang="de-CH" sz="2000" dirty="0" err="1">
                <a:latin typeface="Bio Sans"/>
              </a:rPr>
              <a:t>FormsModule</a:t>
            </a:r>
            <a:r>
              <a:rPr lang="de-CH" sz="2000" dirty="0">
                <a:latin typeface="Bio Sans"/>
              </a:rPr>
              <a:t> } </a:t>
            </a:r>
            <a:r>
              <a:rPr lang="de-CH" sz="2000" dirty="0" err="1">
                <a:latin typeface="Bio Sans"/>
              </a:rPr>
              <a:t>from</a:t>
            </a:r>
            <a:r>
              <a:rPr lang="de-CH" sz="2000" dirty="0">
                <a:latin typeface="Bio Sans"/>
              </a:rPr>
              <a:t> '@angular/</a:t>
            </a:r>
            <a:r>
              <a:rPr lang="de-CH" sz="2000" dirty="0" err="1">
                <a:latin typeface="Bio Sans"/>
              </a:rPr>
              <a:t>forms</a:t>
            </a:r>
            <a:r>
              <a:rPr lang="de-CH" sz="2000" dirty="0">
                <a:latin typeface="Bio Sans"/>
              </a:rPr>
              <a:t>';</a:t>
            </a:r>
            <a:endParaRPr lang="de-CH" sz="2000" dirty="0"/>
          </a:p>
          <a:p>
            <a:pPr lvl="1"/>
            <a:endParaRPr lang="de-CH" dirty="0">
              <a:latin typeface="Bio Sans"/>
            </a:endParaRPr>
          </a:p>
          <a:p>
            <a:pPr lvl="1"/>
            <a:endParaRPr lang="de-CH" dirty="0">
              <a:latin typeface="Bio San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4571CBC-225D-149A-34EA-C61CF8F3250B}"/>
              </a:ext>
            </a:extLst>
          </p:cNvPr>
          <p:cNvSpPr txBox="1">
            <a:spLocks/>
          </p:cNvSpPr>
          <p:nvPr/>
        </p:nvSpPr>
        <p:spPr>
          <a:xfrm>
            <a:off x="816040" y="1562343"/>
            <a:ext cx="10515600" cy="214698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e-CH" b="1" dirty="0">
                <a:latin typeface="Bio Sans"/>
              </a:rPr>
              <a:t>Um die Checkbox-</a:t>
            </a:r>
            <a:r>
              <a:rPr lang="de-CH" b="1" dirty="0" err="1">
                <a:latin typeface="Bio Sans"/>
              </a:rPr>
              <a:t>Componente</a:t>
            </a:r>
            <a:r>
              <a:rPr lang="de-CH" b="1" dirty="0">
                <a:latin typeface="Bio Sans"/>
              </a:rPr>
              <a:t> verwenden zu können müssen wir sie importieren:</a:t>
            </a:r>
            <a:endParaRPr lang="de-CH" b="1" dirty="0"/>
          </a:p>
          <a:p>
            <a:pPr lvl="1"/>
            <a:r>
              <a:rPr lang="de-CH" dirty="0">
                <a:latin typeface="Bio Sans"/>
              </a:rPr>
              <a:t>Im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app.module.ts</a:t>
            </a:r>
            <a:r>
              <a:rPr lang="de-CH" b="1" dirty="0">
                <a:latin typeface="Bio Sans"/>
              </a:rPr>
              <a:t>»</a:t>
            </a:r>
            <a:r>
              <a:rPr lang="de-CH" dirty="0">
                <a:latin typeface="Bio Sans"/>
              </a:rPr>
              <a:t> das </a:t>
            </a:r>
            <a:r>
              <a:rPr lang="de-CH" b="1" dirty="0" err="1">
                <a:latin typeface="Bio Sans"/>
              </a:rPr>
              <a:t>MatCheckboxModule</a:t>
            </a:r>
            <a:r>
              <a:rPr lang="de-CH" b="1" dirty="0">
                <a:latin typeface="Bio Sans"/>
              </a:rPr>
              <a:t> </a:t>
            </a:r>
            <a:r>
              <a:rPr lang="de-CH" dirty="0">
                <a:latin typeface="Bio Sans"/>
              </a:rPr>
              <a:t>importieren:</a:t>
            </a:r>
            <a:br>
              <a:rPr lang="de-CH" dirty="0">
                <a:latin typeface="Bio Sans"/>
              </a:rPr>
            </a:br>
            <a:r>
              <a:rPr lang="de-CH" sz="2000" dirty="0" err="1">
                <a:latin typeface="Bio Sans"/>
              </a:rPr>
              <a:t>import</a:t>
            </a:r>
            <a:r>
              <a:rPr lang="de-CH" sz="2000" dirty="0">
                <a:latin typeface="Bio Sans"/>
              </a:rPr>
              <a:t> { </a:t>
            </a:r>
            <a:r>
              <a:rPr lang="de-CH" sz="2000" dirty="0" err="1">
                <a:latin typeface="Bio Sans"/>
              </a:rPr>
              <a:t>MatCheckboxModule</a:t>
            </a:r>
            <a:r>
              <a:rPr lang="de-CH" sz="2000" dirty="0">
                <a:latin typeface="Bio Sans"/>
              </a:rPr>
              <a:t> } </a:t>
            </a:r>
            <a:r>
              <a:rPr lang="de-CH" sz="2000" dirty="0" err="1">
                <a:latin typeface="Bio Sans"/>
              </a:rPr>
              <a:t>from</a:t>
            </a:r>
            <a:r>
              <a:rPr lang="de-CH" sz="2000" dirty="0">
                <a:latin typeface="Bio Sans"/>
              </a:rPr>
              <a:t> '@angular/material/</a:t>
            </a:r>
            <a:r>
              <a:rPr lang="de-CH" sz="2000" dirty="0" err="1">
                <a:latin typeface="Bio Sans"/>
              </a:rPr>
              <a:t>checkbox</a:t>
            </a:r>
            <a:r>
              <a:rPr lang="de-CH" sz="2000" dirty="0">
                <a:latin typeface="Bio Sans"/>
              </a:rPr>
              <a:t>';</a:t>
            </a:r>
            <a:endParaRPr lang="de-CH" sz="2000" dirty="0"/>
          </a:p>
          <a:p>
            <a:pPr lvl="1"/>
            <a:endParaRPr lang="de-CH" dirty="0">
              <a:latin typeface="Bio Sans"/>
            </a:endParaRPr>
          </a:p>
          <a:p>
            <a:pPr lvl="1"/>
            <a:endParaRPr lang="de-CH" dirty="0">
              <a:latin typeface="Bio Sans"/>
            </a:endParaRPr>
          </a:p>
        </p:txBody>
      </p:sp>
    </p:spTree>
    <p:extLst>
      <p:ext uri="{BB962C8B-B14F-4D97-AF65-F5344CB8AC3E}">
        <p14:creationId xmlns:p14="http://schemas.microsoft.com/office/powerpoint/2010/main" val="7837970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1434-19BC-40B8-9F99-458F709DA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Pure or inpure pipe?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FA0D1-C929-41B5-B771-2CD57A6D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611" y="1344949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/>
              <a:t>Wenn wir nun etwas anwählen, wird das Element aber noch nicht in die andere Liste verschoben</a:t>
            </a:r>
          </a:p>
          <a:p>
            <a:r>
              <a:rPr lang="de-CH"/>
              <a:t>Hierzu müssen wir verstehen, dass es zwei Verhaltensweisen von Pipes gibt</a:t>
            </a:r>
          </a:p>
          <a:p>
            <a:r>
              <a:rPr lang="de-CH">
                <a:latin typeface="Bio Sans"/>
              </a:rPr>
              <a:t>pure?: true/false (default true)</a:t>
            </a:r>
            <a:endParaRPr lang="de-CH"/>
          </a:p>
          <a:p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7CE79A-1915-4540-BB75-7AF7BC33C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468" y="3867332"/>
            <a:ext cx="6511070" cy="254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677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1434-19BC-40B8-9F99-458F709DA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7)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FA0D1-C929-41B5-B771-2CD57A6D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611" y="1344949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>
                <a:latin typeface="Bio Sans"/>
              </a:rPr>
              <a:t>Das Pure-property des TodosPipe-Dekorator auf </a:t>
            </a:r>
            <a:r>
              <a:rPr lang="de-CH" b="1">
                <a:latin typeface="Bio Sans"/>
              </a:rPr>
              <a:t>FALSE </a:t>
            </a:r>
            <a:r>
              <a:rPr lang="de-CH">
                <a:latin typeface="Bio Sans"/>
              </a:rPr>
              <a:t>setzen.</a:t>
            </a:r>
            <a:endParaRPr lang="de-CH"/>
          </a:p>
          <a:p>
            <a:endParaRPr lang="de-CH"/>
          </a:p>
        </p:txBody>
      </p:sp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E6E01F41-E948-458E-9843-1059D790B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14" y="2413110"/>
            <a:ext cx="10205224" cy="1937083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C0E0085B-BB90-4D23-928E-E3F71E1FE10D}"/>
              </a:ext>
            </a:extLst>
          </p:cNvPr>
          <p:cNvSpPr/>
          <p:nvPr/>
        </p:nvSpPr>
        <p:spPr>
          <a:xfrm>
            <a:off x="3733800" y="2318657"/>
            <a:ext cx="1732642" cy="5442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BA5C0C8-4356-4FAD-814C-ACE94A4C1055}"/>
              </a:ext>
            </a:extLst>
          </p:cNvPr>
          <p:cNvSpPr txBox="1"/>
          <p:nvPr/>
        </p:nvSpPr>
        <p:spPr>
          <a:xfrm>
            <a:off x="814614" y="4470399"/>
            <a:ext cx="762362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latin typeface="Bio sans"/>
              </a:rPr>
              <a:t>Funktioniert das 'erledigen' der Todos jetzt?</a:t>
            </a:r>
            <a:endParaRPr lang="de-DE" sz="2400" b="1">
              <a:latin typeface="Bio sans"/>
              <a:cs typeface="Calibri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DF4E20F-CA69-4B35-A83F-3BD28EC674FE}"/>
              </a:ext>
            </a:extLst>
          </p:cNvPr>
          <p:cNvSpPr txBox="1"/>
          <p:nvPr/>
        </p:nvSpPr>
        <p:spPr>
          <a:xfrm>
            <a:off x="5731328" y="1984827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todos.pipe.ts</a:t>
            </a:r>
          </a:p>
        </p:txBody>
      </p:sp>
    </p:spTree>
    <p:extLst>
      <p:ext uri="{BB962C8B-B14F-4D97-AF65-F5344CB8AC3E}">
        <p14:creationId xmlns:p14="http://schemas.microsoft.com/office/powerpoint/2010/main" val="2821889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7034BF-1EF5-4FE8-9DB0-4DF7E4FFF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Template Driven Forms:</a:t>
            </a:r>
            <a:endParaRPr lang="de-DE" b="1">
              <a:latin typeface="Bio Sans"/>
            </a:endParaRPr>
          </a:p>
          <a:p>
            <a:pPr lvl="1"/>
            <a:r>
              <a:rPr lang="de-CH"/>
              <a:t>Einfach zu benutzen</a:t>
            </a:r>
          </a:p>
          <a:p>
            <a:pPr lvl="1"/>
            <a:r>
              <a:rPr lang="de-CH">
                <a:latin typeface="Bio Sans"/>
              </a:rPr>
              <a:t>Template syntax</a:t>
            </a:r>
          </a:p>
          <a:p>
            <a:pPr lvl="1"/>
            <a:r>
              <a:rPr lang="de-CH">
                <a:latin typeface="Bio Sans"/>
              </a:rPr>
              <a:t>Lohnt sich meist nur für simple Formulare (Bsp. Email-Adresse hinzufügen usw.)</a:t>
            </a:r>
          </a:p>
          <a:p>
            <a:pPr lvl="1"/>
            <a:r>
              <a:rPr lang="de-CH">
                <a:latin typeface="Bio Sans"/>
              </a:rPr>
              <a:t>Nicht so gut testbar</a:t>
            </a:r>
            <a:endParaRPr lang="de-CH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28471A-09AD-4A5E-99F3-7DC8EA6BC9D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Reactive Forms:</a:t>
            </a:r>
            <a:endParaRPr lang="de-DE" b="1">
              <a:latin typeface="Bio Sans"/>
            </a:endParaRPr>
          </a:p>
          <a:p>
            <a:pPr lvl="1"/>
            <a:r>
              <a:rPr lang="de-CH">
                <a:latin typeface="Bio Sans"/>
              </a:rPr>
              <a:t>Komplexe Formulare</a:t>
            </a:r>
            <a:endParaRPr lang="de-CH"/>
          </a:p>
          <a:p>
            <a:pPr lvl="1"/>
            <a:r>
              <a:rPr lang="de-CH">
                <a:latin typeface="Bio Sans"/>
              </a:rPr>
              <a:t>Skalierbarer</a:t>
            </a:r>
            <a:endParaRPr lang="de-CH"/>
          </a:p>
          <a:p>
            <a:pPr lvl="1"/>
            <a:r>
              <a:rPr lang="de-CH">
                <a:latin typeface="Bio Sans"/>
              </a:rPr>
              <a:t>Wiederverwendbarer</a:t>
            </a:r>
          </a:p>
          <a:p>
            <a:pPr lvl="1"/>
            <a:r>
              <a:rPr lang="de-CH">
                <a:latin typeface="Bio Sans"/>
              </a:rPr>
              <a:t>Formular ist in Codeform und gut testbar</a:t>
            </a:r>
            <a:endParaRPr lang="de-CH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6900B6-07C5-4DA5-92F0-65EACB571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Forms</a:t>
            </a:r>
          </a:p>
        </p:txBody>
      </p:sp>
    </p:spTree>
    <p:extLst>
      <p:ext uri="{BB962C8B-B14F-4D97-AF65-F5344CB8AC3E}">
        <p14:creationId xmlns:p14="http://schemas.microsoft.com/office/powerpoint/2010/main" val="21684946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544-B394-4928-965E-F5DB753A4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C5A1-6CE2-4C8B-8F01-EA5458A8C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Nun möchten wir auch die Möglichkeit haben, ein neues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 via Formular zur Liste hinzuzufügen:</a:t>
            </a:r>
            <a:endParaRPr lang="de-DE" b="1" dirty="0"/>
          </a:p>
          <a:p>
            <a:r>
              <a:rPr lang="de-CH" dirty="0">
                <a:latin typeface="Bio Sans"/>
              </a:rPr>
              <a:t>Wir verwenden hierzu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Reactive</a:t>
            </a:r>
            <a:r>
              <a:rPr lang="de-CH" b="1" dirty="0">
                <a:latin typeface="Bio Sans"/>
              </a:rPr>
              <a:t> Forms»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128753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138-2411-4636-A131-B6E1EB7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8)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C8CC1-CD69-44EA-A65D-4F19D50B4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617091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Wir importieren das </a:t>
            </a:r>
            <a:r>
              <a:rPr lang="de-CH" b="1">
                <a:latin typeface="Bio Sans"/>
              </a:rPr>
              <a:t>«ReactiveFormsModule»</a:t>
            </a:r>
            <a:r>
              <a:rPr lang="de-CH">
                <a:latin typeface="Bio Sans"/>
              </a:rPr>
              <a:t> von Angular sowie das </a:t>
            </a:r>
            <a:r>
              <a:rPr lang="de-CH" b="1">
                <a:latin typeface="Bio Sans"/>
              </a:rPr>
              <a:t>«MatInputModule»</a:t>
            </a:r>
            <a:r>
              <a:rPr lang="de-CH">
                <a:latin typeface="Bio Sans"/>
              </a:rPr>
              <a:t> von Angular Material, um diese verwenden zu können</a:t>
            </a:r>
            <a:br>
              <a:rPr lang="de-CH">
                <a:latin typeface="Bio Sans"/>
              </a:rPr>
            </a:br>
            <a:br>
              <a:rPr lang="de-CH">
                <a:latin typeface="Bio Sans"/>
              </a:rPr>
            </a:br>
            <a:endParaRPr lang="de-CH">
              <a:latin typeface="Bio Sans"/>
            </a:endParaRPr>
          </a:p>
          <a:p>
            <a:r>
              <a:rPr lang="de-CH">
                <a:latin typeface="Bio Sans"/>
              </a:rPr>
              <a:t>In unserer Todo-Komponente erstellen wir eine neue FormGroup, die wir anschliessend auf die Form im Template binden</a:t>
            </a:r>
            <a:br>
              <a:rPr lang="de-CH">
                <a:latin typeface="Bio Sans"/>
              </a:rPr>
            </a:br>
            <a:endParaRPr lang="de-CH">
              <a:latin typeface="Bio Sans"/>
            </a:endParaRPr>
          </a:p>
        </p:txBody>
      </p:sp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CCE40442-C741-4119-9D47-4DE73BB77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615" y="2933980"/>
            <a:ext cx="6462485" cy="590899"/>
          </a:xfrm>
          <a:prstGeom prst="rect">
            <a:avLst/>
          </a:prstGeom>
        </p:spPr>
      </p:pic>
      <p:pic>
        <p:nvPicPr>
          <p:cNvPr id="6" name="Grafik 6">
            <a:extLst>
              <a:ext uri="{FF2B5EF4-FFF2-40B4-BE49-F238E27FC236}">
                <a16:creationId xmlns:a16="http://schemas.microsoft.com/office/drawing/2014/main" id="{DCEDD178-7255-46BA-9BA4-28F0085FC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543" y="4932224"/>
            <a:ext cx="7768771" cy="31369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F7DFEA3-8C21-4231-83F9-3A5A22CB632A}"/>
              </a:ext>
            </a:extLst>
          </p:cNvPr>
          <p:cNvSpPr txBox="1"/>
          <p:nvPr/>
        </p:nvSpPr>
        <p:spPr>
          <a:xfrm>
            <a:off x="6366328" y="2520042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app.module.ts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1AEB851-4217-44F2-AE00-5E7663668FB2}"/>
              </a:ext>
            </a:extLst>
          </p:cNvPr>
          <p:cNvSpPr txBox="1"/>
          <p:nvPr/>
        </p:nvSpPr>
        <p:spPr>
          <a:xfrm>
            <a:off x="5114470" y="4588327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0632998-696A-4C65-AFD0-EF4896CD0592}"/>
              </a:ext>
            </a:extLst>
          </p:cNvPr>
          <p:cNvSpPr txBox="1"/>
          <p:nvPr/>
        </p:nvSpPr>
        <p:spPr>
          <a:xfrm>
            <a:off x="5114470" y="5332185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  <p:pic>
        <p:nvPicPr>
          <p:cNvPr id="7" name="Grafik 8" descr="Ein Bild, das Text enthält.&#10;&#10;Beschreibung automatisch generiert.">
            <a:extLst>
              <a:ext uri="{FF2B5EF4-FFF2-40B4-BE49-F238E27FC236}">
                <a16:creationId xmlns:a16="http://schemas.microsoft.com/office/drawing/2014/main" id="{A43B2420-2C88-4E71-9333-05BB78C67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564" y="5648067"/>
            <a:ext cx="6052782" cy="92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27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CH"/>
              <a:t>Angular – Architecture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111" y="1671520"/>
            <a:ext cx="10515600" cy="4351338"/>
          </a:xfrm>
        </p:spPr>
        <p:txBody>
          <a:bodyPr/>
          <a:lstStyle/>
          <a:p>
            <a:r>
              <a:rPr lang="de-CH"/>
              <a:t>Modules</a:t>
            </a:r>
          </a:p>
          <a:p>
            <a:r>
              <a:rPr lang="de-CH"/>
              <a:t>Components</a:t>
            </a:r>
          </a:p>
          <a:p>
            <a:r>
              <a:rPr lang="de-CH"/>
              <a:t>Templates</a:t>
            </a:r>
          </a:p>
          <a:p>
            <a:r>
              <a:rPr lang="de-CH"/>
              <a:t>Metadata</a:t>
            </a:r>
          </a:p>
          <a:p>
            <a:r>
              <a:rPr lang="de-CH"/>
              <a:t>Data Binding</a:t>
            </a:r>
          </a:p>
          <a:p>
            <a:r>
              <a:rPr lang="de-CH"/>
              <a:t>Directives</a:t>
            </a:r>
          </a:p>
          <a:p>
            <a:r>
              <a:rPr lang="de-CH"/>
              <a:t>Services</a:t>
            </a:r>
          </a:p>
          <a:p>
            <a:r>
              <a:rPr lang="de-CH"/>
              <a:t>Dependency Injection</a:t>
            </a:r>
          </a:p>
        </p:txBody>
      </p:sp>
      <p:pic>
        <p:nvPicPr>
          <p:cNvPr id="7" name="Picture 2" descr="over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494" y="1646240"/>
            <a:ext cx="6810287" cy="346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063669" y="5659682"/>
            <a:ext cx="69493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000">
                <a:latin typeface="Bio Sans" charset="0"/>
                <a:ea typeface="Bio Sans" charset="0"/>
                <a:cs typeface="Bio Sans" charset="0"/>
                <a:hlinkClick r:id="rId3"/>
              </a:rPr>
              <a:t>https://angular.io/docs/ts/latest/guide/architecture.html</a:t>
            </a:r>
            <a:r>
              <a:rPr lang="de-CH" sz="2000">
                <a:latin typeface="Bio Sans" charset="0"/>
                <a:ea typeface="Bio Sans" charset="0"/>
                <a:cs typeface="Bio Sans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96815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544-B394-4928-965E-F5DB753A4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8)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C5A1-6CE2-4C8B-8F01-EA5458A8C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279" y="1256401"/>
            <a:ext cx="6842401" cy="4486032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Versuche nun ein Formular im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-Template zu erstellen, dass folgende Anforderungen besitzt:</a:t>
            </a:r>
            <a:endParaRPr lang="de-DE" dirty="0"/>
          </a:p>
          <a:p>
            <a:pPr marL="914400" lvl="1" indent="-457200"/>
            <a:r>
              <a:rPr lang="de-CH" sz="1800" dirty="0">
                <a:latin typeface="Bio Sans"/>
              </a:rPr>
              <a:t>Gebe dem Formular einen sichtbaren Titel</a:t>
            </a:r>
          </a:p>
          <a:p>
            <a:pPr marL="914400" lvl="1" indent="-457200"/>
            <a:r>
              <a:rPr lang="de-CH" sz="1800" dirty="0">
                <a:latin typeface="Bio Sans"/>
              </a:rPr>
              <a:t>Verwende ein </a:t>
            </a:r>
            <a:r>
              <a:rPr lang="de-CH" sz="1800" dirty="0" err="1">
                <a:latin typeface="Bio Sans"/>
              </a:rPr>
              <a:t>HtmlInputElement</a:t>
            </a:r>
            <a:r>
              <a:rPr lang="de-CH" sz="1800" dirty="0">
                <a:latin typeface="Bio Sans"/>
              </a:rPr>
              <a:t> (Material Design) für die Eingabe</a:t>
            </a:r>
          </a:p>
          <a:p>
            <a:pPr marL="914400" lvl="1" indent="-457200"/>
            <a:r>
              <a:rPr lang="de-CH" sz="1800" dirty="0">
                <a:latin typeface="Bio Sans"/>
              </a:rPr>
              <a:t>Das </a:t>
            </a:r>
            <a:r>
              <a:rPr lang="de-CH" sz="1800" dirty="0" err="1">
                <a:latin typeface="Bio Sans"/>
              </a:rPr>
              <a:t>Inputfield</a:t>
            </a:r>
            <a:r>
              <a:rPr lang="de-CH" sz="1800" dirty="0">
                <a:latin typeface="Bio Sans"/>
              </a:rPr>
              <a:t> soll einen </a:t>
            </a:r>
            <a:r>
              <a:rPr lang="de-CH" sz="1800" dirty="0" err="1">
                <a:latin typeface="Bio Sans"/>
              </a:rPr>
              <a:t>Placeholder</a:t>
            </a:r>
            <a:r>
              <a:rPr lang="de-CH" sz="1800" dirty="0">
                <a:latin typeface="Bio Sans"/>
              </a:rPr>
              <a:t> zeigen.</a:t>
            </a:r>
          </a:p>
          <a:p>
            <a:pPr marL="914400" lvl="1" indent="-457200"/>
            <a:r>
              <a:rPr lang="de-CH" sz="1800" dirty="0">
                <a:latin typeface="Bio Sans"/>
              </a:rPr>
              <a:t>Binde das </a:t>
            </a:r>
            <a:r>
              <a:rPr lang="de-CH" sz="1800" dirty="0" err="1">
                <a:latin typeface="Bio Sans"/>
              </a:rPr>
              <a:t>Formfield</a:t>
            </a:r>
            <a:r>
              <a:rPr lang="de-CH" sz="1800" dirty="0">
                <a:latin typeface="Bio Sans"/>
              </a:rPr>
              <a:t> auf das </a:t>
            </a:r>
            <a:r>
              <a:rPr lang="de-CH" sz="1800" dirty="0" err="1">
                <a:latin typeface="Bio Sans"/>
              </a:rPr>
              <a:t>ReactiveForm</a:t>
            </a:r>
            <a:r>
              <a:rPr lang="de-CH" sz="1800" dirty="0">
                <a:latin typeface="Bio Sans"/>
              </a:rPr>
              <a:t>-Model</a:t>
            </a:r>
          </a:p>
          <a:p>
            <a:pPr marL="914400" lvl="1" indent="-457200"/>
            <a:r>
              <a:rPr lang="de-CH" sz="1800" dirty="0">
                <a:latin typeface="Bio Sans"/>
              </a:rPr>
              <a:t>Zeige einen kleinen </a:t>
            </a:r>
            <a:r>
              <a:rPr lang="de-CH" sz="1800" dirty="0" err="1">
                <a:latin typeface="Bio Sans"/>
              </a:rPr>
              <a:t>Hint</a:t>
            </a:r>
            <a:r>
              <a:rPr lang="de-CH" sz="1800" dirty="0">
                <a:latin typeface="Bio Sans"/>
              </a:rPr>
              <a:t> für das </a:t>
            </a:r>
            <a:r>
              <a:rPr lang="de-CH" sz="1800" dirty="0" err="1">
                <a:latin typeface="Bio Sans"/>
              </a:rPr>
              <a:t>Inputfield</a:t>
            </a:r>
            <a:r>
              <a:rPr lang="de-CH" sz="1800" dirty="0">
                <a:latin typeface="Bio Sans"/>
              </a:rPr>
              <a:t> an (Stichwort: Mat-</a:t>
            </a:r>
            <a:r>
              <a:rPr lang="de-CH" sz="1800" dirty="0" err="1">
                <a:latin typeface="Bio Sans"/>
              </a:rPr>
              <a:t>Hint</a:t>
            </a:r>
            <a:r>
              <a:rPr lang="de-CH" sz="1800" dirty="0">
                <a:latin typeface="Bio Sans"/>
              </a:rPr>
              <a:t>)</a:t>
            </a:r>
            <a:endParaRPr lang="de-CH" sz="1800" dirty="0"/>
          </a:p>
          <a:p>
            <a:pPr marL="914400" lvl="1" indent="-457200"/>
            <a:r>
              <a:rPr lang="de-CH" sz="1800" dirty="0">
                <a:latin typeface="Bio Sans"/>
              </a:rPr>
              <a:t>Da das </a:t>
            </a:r>
            <a:r>
              <a:rPr lang="de-CH" sz="1800" dirty="0" err="1">
                <a:latin typeface="Bio Sans"/>
              </a:rPr>
              <a:t>Inputfield</a:t>
            </a:r>
            <a:r>
              <a:rPr lang="de-CH" sz="1800" dirty="0">
                <a:latin typeface="Bio Sans"/>
              </a:rPr>
              <a:t> </a:t>
            </a:r>
            <a:r>
              <a:rPr lang="de-CH" sz="1800" dirty="0" err="1">
                <a:latin typeface="Bio Sans"/>
              </a:rPr>
              <a:t>required</a:t>
            </a:r>
            <a:r>
              <a:rPr lang="de-CH" sz="1800" dirty="0">
                <a:latin typeface="Bio Sans"/>
              </a:rPr>
              <a:t> ist, soll ein Error-Message angezeigt werden, wenn das </a:t>
            </a:r>
            <a:r>
              <a:rPr lang="de-CH" sz="1800" dirty="0" err="1">
                <a:latin typeface="Bio Sans"/>
              </a:rPr>
              <a:t>Inputfield</a:t>
            </a:r>
            <a:r>
              <a:rPr lang="de-CH" sz="1800" dirty="0">
                <a:latin typeface="Bio Sans"/>
              </a:rPr>
              <a:t> den Focus verliert und es leer ist.</a:t>
            </a:r>
            <a:endParaRPr lang="de-CH" sz="1800" dirty="0"/>
          </a:p>
          <a:p>
            <a:pPr marL="914400" lvl="1" indent="-457200"/>
            <a:r>
              <a:rPr lang="de-CH" sz="1800" dirty="0">
                <a:latin typeface="Bio Sans"/>
              </a:rPr>
              <a:t>Das Formular soll einen </a:t>
            </a:r>
            <a:r>
              <a:rPr lang="de-CH" sz="1800" dirty="0" err="1">
                <a:latin typeface="Bio Sans"/>
              </a:rPr>
              <a:t>Submit</a:t>
            </a:r>
            <a:r>
              <a:rPr lang="de-CH" sz="1800" dirty="0">
                <a:latin typeface="Bio Sans"/>
              </a:rPr>
              <a:t>-Button besitzen in Material Design</a:t>
            </a:r>
            <a:endParaRPr lang="de-CH" sz="1800" dirty="0"/>
          </a:p>
          <a:p>
            <a:pPr marL="0" indent="0">
              <a:buNone/>
            </a:pPr>
            <a:r>
              <a:rPr lang="de-CH" sz="2400" b="1" dirty="0"/>
              <a:t>Hilfe zur Angular Material </a:t>
            </a:r>
            <a:r>
              <a:rPr lang="de-CH" sz="2400" b="1" dirty="0" err="1"/>
              <a:t>FormField</a:t>
            </a:r>
            <a:r>
              <a:rPr lang="de-CH" sz="2400" b="1" dirty="0"/>
              <a:t> – Komponente: </a:t>
            </a:r>
            <a:r>
              <a:rPr lang="de-CH" sz="1800" dirty="0"/>
              <a:t>https://material.angular.io/components/form-field/overview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526DF49-D646-C72B-F2D9-7C64A383E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138" y="1418253"/>
            <a:ext cx="389047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614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138-2411-4636-A131-B6E1EB7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9)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C8CC1-CD69-44EA-A65D-4F19D50B4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683" y="1335877"/>
            <a:ext cx="10515600" cy="4668837"/>
          </a:xfrm>
        </p:spPr>
        <p:txBody>
          <a:bodyPr lIns="91440" tIns="45720" rIns="91440" bIns="45720" anchor="t"/>
          <a:lstStyle/>
          <a:p>
            <a:r>
              <a:rPr lang="de-CH" sz="2000">
                <a:latin typeface="Bio Sans"/>
              </a:rPr>
              <a:t>Erstelle eine </a:t>
            </a:r>
            <a:r>
              <a:rPr lang="de-CH" sz="2000" b="1" err="1">
                <a:latin typeface="Bio Sans"/>
              </a:rPr>
              <a:t>onAdd</a:t>
            </a:r>
            <a:r>
              <a:rPr lang="de-CH" sz="2000" b="1">
                <a:latin typeface="Bio Sans"/>
              </a:rPr>
              <a:t>-Methode</a:t>
            </a:r>
            <a:r>
              <a:rPr lang="de-CH" sz="2000">
                <a:latin typeface="Bio Sans"/>
              </a:rPr>
              <a:t> in </a:t>
            </a:r>
            <a:r>
              <a:rPr lang="de-CH" sz="2000" b="1" err="1">
                <a:latin typeface="Bio Sans"/>
              </a:rPr>
              <a:t>todo.component.ts</a:t>
            </a:r>
            <a:r>
              <a:rPr lang="de-CH" sz="2000">
                <a:latin typeface="Bio Sans"/>
              </a:rPr>
              <a:t>, die neue </a:t>
            </a:r>
            <a:r>
              <a:rPr lang="de-CH" sz="2000" err="1">
                <a:latin typeface="Bio Sans"/>
              </a:rPr>
              <a:t>Todo's</a:t>
            </a:r>
            <a:r>
              <a:rPr lang="de-CH" sz="2000">
                <a:latin typeface="Bio Sans"/>
              </a:rPr>
              <a:t> erstellt (</a:t>
            </a:r>
            <a:r>
              <a:rPr lang="de-CH" sz="2000" err="1">
                <a:latin typeface="Bio Sans"/>
              </a:rPr>
              <a:t>todo's</a:t>
            </a:r>
            <a:r>
              <a:rPr lang="de-CH" sz="2000">
                <a:latin typeface="Bio Sans"/>
              </a:rPr>
              <a:t> dem </a:t>
            </a:r>
            <a:r>
              <a:rPr lang="de-CH" sz="2000" err="1">
                <a:latin typeface="Bio Sans"/>
              </a:rPr>
              <a:t>items</a:t>
            </a:r>
            <a:r>
              <a:rPr lang="de-CH" sz="2000">
                <a:latin typeface="Bio Sans"/>
              </a:rPr>
              <a:t>-Array hinzufügen), aber nur wenn das Formular valide und benutzt (sprich eine Änderung hat) wurde. </a:t>
            </a:r>
          </a:p>
          <a:p>
            <a:r>
              <a:rPr lang="de-CH" sz="2000">
                <a:latin typeface="Bio Sans"/>
              </a:rPr>
              <a:t>Binde auf dem &lt;form&gt;-Tag das </a:t>
            </a:r>
            <a:r>
              <a:rPr lang="de-CH" sz="2000" b="1" err="1">
                <a:latin typeface="Bio Sans"/>
              </a:rPr>
              <a:t>ngSubmit</a:t>
            </a:r>
            <a:r>
              <a:rPr lang="de-CH" sz="2000" b="1">
                <a:latin typeface="Bio Sans"/>
              </a:rPr>
              <a:t>-Event</a:t>
            </a:r>
            <a:r>
              <a:rPr lang="de-CH" sz="2000">
                <a:latin typeface="Bio Sans"/>
              </a:rPr>
              <a:t> und definiere </a:t>
            </a:r>
            <a:r>
              <a:rPr lang="de-CH" sz="2000" err="1">
                <a:latin typeface="Bio Sans"/>
              </a:rPr>
              <a:t>onAdd</a:t>
            </a:r>
            <a:r>
              <a:rPr lang="de-CH" sz="2000">
                <a:latin typeface="Bio Sans"/>
              </a:rPr>
              <a:t>-Methode als Handler.</a:t>
            </a:r>
          </a:p>
          <a:p>
            <a:r>
              <a:rPr lang="de-CH" sz="2000">
                <a:latin typeface="Bio Sans"/>
              </a:rPr>
              <a:t>Ein </a:t>
            </a:r>
            <a:r>
              <a:rPr lang="de-CH" sz="2000" err="1">
                <a:latin typeface="Bio Sans"/>
              </a:rPr>
              <a:t>Todo</a:t>
            </a:r>
            <a:r>
              <a:rPr lang="de-CH" sz="2000">
                <a:latin typeface="Bio Sans"/>
              </a:rPr>
              <a:t> als Test erstellen.</a:t>
            </a:r>
          </a:p>
          <a:p>
            <a:r>
              <a:rPr lang="de-CH" sz="2000">
                <a:latin typeface="Bio Sans"/>
              </a:rPr>
              <a:t>Wird der das neue </a:t>
            </a:r>
            <a:r>
              <a:rPr lang="de-CH" sz="2000" err="1">
                <a:latin typeface="Bio Sans"/>
              </a:rPr>
              <a:t>Todo</a:t>
            </a:r>
            <a:r>
              <a:rPr lang="de-CH" sz="2000">
                <a:latin typeface="Bio Sans"/>
              </a:rPr>
              <a:t> in der Liste angezeigt?</a:t>
            </a:r>
          </a:p>
          <a:p>
            <a:endParaRPr lang="de-CH" sz="2000">
              <a:latin typeface="Bio Sans"/>
            </a:endParaRPr>
          </a:p>
          <a:p>
            <a:pPr marL="0" indent="0">
              <a:buNone/>
            </a:pPr>
            <a:r>
              <a:rPr lang="de-CH" sz="2000" b="1">
                <a:latin typeface="Bio Sans"/>
              </a:rPr>
              <a:t>Falls das neue </a:t>
            </a:r>
            <a:r>
              <a:rPr lang="de-CH" sz="2000" b="1" err="1">
                <a:latin typeface="Bio Sans"/>
              </a:rPr>
              <a:t>Todo</a:t>
            </a:r>
            <a:r>
              <a:rPr lang="de-CH" sz="2000" b="1">
                <a:latin typeface="Bio Sans"/>
              </a:rPr>
              <a:t> nicht angezeigt wird, versuche doch mit VS Code zu debuggen, falls dir das noch unbekannt ist.</a:t>
            </a:r>
          </a:p>
        </p:txBody>
      </p:sp>
    </p:spTree>
    <p:extLst>
      <p:ext uri="{BB962C8B-B14F-4D97-AF65-F5344CB8AC3E}">
        <p14:creationId xmlns:p14="http://schemas.microsoft.com/office/powerpoint/2010/main" val="20397749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138-2411-4636-A131-B6E1EB7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10)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C8CC1-CD69-44EA-A65D-4F19D50B4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326806"/>
            <a:ext cx="10515600" cy="2283169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Nachdem das Formular </a:t>
            </a:r>
            <a:r>
              <a:rPr lang="de-CH" b="1" dirty="0" err="1">
                <a:latin typeface="Bio Sans"/>
              </a:rPr>
              <a:t>submitted</a:t>
            </a:r>
            <a:r>
              <a:rPr lang="de-CH" b="1" dirty="0">
                <a:latin typeface="Bio Sans"/>
              </a:rPr>
              <a:t> wurde, soll es wieder '</a:t>
            </a:r>
            <a:r>
              <a:rPr lang="de-CH" b="1" dirty="0" err="1">
                <a:latin typeface="Bio Sans"/>
              </a:rPr>
              <a:t>gecleared</a:t>
            </a:r>
            <a:r>
              <a:rPr lang="de-CH" b="1" dirty="0">
                <a:latin typeface="Bio Sans"/>
              </a:rPr>
              <a:t>' werden:</a:t>
            </a:r>
          </a:p>
          <a:p>
            <a:pPr lvl="1"/>
            <a:r>
              <a:rPr lang="de-CH" dirty="0">
                <a:latin typeface="Bio Sans"/>
              </a:rPr>
              <a:t>Lösche den Wert aus dem Description-</a:t>
            </a:r>
            <a:r>
              <a:rPr lang="de-CH" dirty="0" err="1">
                <a:latin typeface="Bio Sans"/>
              </a:rPr>
              <a:t>Formfield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Das </a:t>
            </a:r>
            <a:r>
              <a:rPr lang="de-CH" dirty="0" err="1">
                <a:latin typeface="Bio Sans"/>
              </a:rPr>
              <a:t>Formfield</a:t>
            </a:r>
            <a:r>
              <a:rPr lang="de-CH" dirty="0">
                <a:latin typeface="Bio Sans"/>
              </a:rPr>
              <a:t> soll wieder im 'normal' Zustand erscheinen und keine</a:t>
            </a:r>
            <a:br>
              <a:rPr lang="de-CH" dirty="0">
                <a:latin typeface="Bio Sans"/>
              </a:rPr>
            </a:br>
            <a:r>
              <a:rPr lang="de-CH" dirty="0" err="1">
                <a:latin typeface="Bio Sans"/>
              </a:rPr>
              <a:t>Required</a:t>
            </a:r>
            <a:r>
              <a:rPr lang="de-CH" dirty="0">
                <a:latin typeface="Bio Sans"/>
              </a:rPr>
              <a:t>-Error-Message anzeigen</a:t>
            </a:r>
          </a:p>
          <a:p>
            <a:pPr marL="457200" lvl="1" indent="0">
              <a:buNone/>
            </a:pPr>
            <a:endParaRPr lang="de-CH" dirty="0">
              <a:latin typeface="Bio Sans"/>
            </a:endParaRPr>
          </a:p>
          <a:p>
            <a:pPr marL="457200" lvl="1" indent="0">
              <a:buNone/>
            </a:pPr>
            <a:br>
              <a:rPr lang="de-CH" dirty="0">
                <a:latin typeface="Bio Sans"/>
              </a:rPr>
            </a:br>
            <a:br>
              <a:rPr lang="de-CH" dirty="0">
                <a:latin typeface="Bio Sans"/>
              </a:rPr>
            </a:br>
            <a:endParaRPr lang="de-CH" dirty="0"/>
          </a:p>
          <a:p>
            <a:pPr marL="0" indent="0">
              <a:buNone/>
            </a:pPr>
            <a:endParaRPr lang="de-CH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23B7E-AD05-11B9-729C-274891C9A90A}"/>
              </a:ext>
            </a:extLst>
          </p:cNvPr>
          <p:cNvSpPr txBox="1">
            <a:spLocks/>
          </p:cNvSpPr>
          <p:nvPr/>
        </p:nvSpPr>
        <p:spPr>
          <a:xfrm>
            <a:off x="816040" y="3736631"/>
            <a:ext cx="10515600" cy="228316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e-CH" b="1" dirty="0">
                <a:latin typeface="Bio Sans"/>
              </a:rPr>
              <a:t>Schaut euch dafür nochmals die erstellte </a:t>
            </a:r>
            <a:r>
              <a:rPr lang="de-CH" b="1" dirty="0" err="1">
                <a:latin typeface="Bio Sans"/>
              </a:rPr>
              <a:t>FormGroup</a:t>
            </a:r>
            <a:r>
              <a:rPr lang="de-CH" b="1" dirty="0">
                <a:latin typeface="Bio Sans"/>
              </a:rPr>
              <a:t> an und folgende Methode von ihr:</a:t>
            </a:r>
          </a:p>
          <a:p>
            <a:pPr lvl="1"/>
            <a:r>
              <a:rPr lang="de-CH" dirty="0" err="1">
                <a:latin typeface="Bio Sans"/>
              </a:rPr>
              <a:t>reset</a:t>
            </a:r>
            <a:r>
              <a:rPr lang="de-CH" dirty="0">
                <a:latin typeface="Bio Sans"/>
              </a:rPr>
              <a:t>()</a:t>
            </a:r>
          </a:p>
          <a:p>
            <a:pPr marL="457200" lvl="1" indent="0">
              <a:buFont typeface="Arial"/>
              <a:buNone/>
            </a:pPr>
            <a:br>
              <a:rPr lang="de-CH" dirty="0">
                <a:latin typeface="Bio Sans"/>
              </a:rPr>
            </a:br>
            <a:br>
              <a:rPr lang="de-CH" dirty="0">
                <a:latin typeface="Bio Sans"/>
              </a:rPr>
            </a:br>
            <a:endParaRPr lang="de-CH" dirty="0"/>
          </a:p>
          <a:p>
            <a:pPr marL="0" indent="0">
              <a:buFont typeface="Arial"/>
              <a:buNone/>
            </a:pPr>
            <a:endParaRPr lang="de-CH" b="1" dirty="0"/>
          </a:p>
        </p:txBody>
      </p:sp>
    </p:spTree>
    <p:extLst>
      <p:ext uri="{BB962C8B-B14F-4D97-AF65-F5344CB8AC3E}">
        <p14:creationId xmlns:p14="http://schemas.microsoft.com/office/powerpoint/2010/main" val="20929907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138-2411-4636-A131-B6E1EB7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10)</a:t>
            </a:r>
            <a:endParaRPr lang="de-CH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3165946-CF3B-43DD-B3F5-503DBE020221}"/>
              </a:ext>
            </a:extLst>
          </p:cNvPr>
          <p:cNvSpPr txBox="1"/>
          <p:nvPr/>
        </p:nvSpPr>
        <p:spPr>
          <a:xfrm>
            <a:off x="864078" y="1079989"/>
            <a:ext cx="1051188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dirty="0">
                <a:latin typeface="Bio Sans"/>
              </a:rPr>
              <a:t>Leider wird durch ein Angular Material Bug das </a:t>
            </a:r>
            <a:r>
              <a:rPr lang="de-DE" sz="2400" dirty="0" err="1">
                <a:latin typeface="Bio Sans"/>
              </a:rPr>
              <a:t>Formfield</a:t>
            </a:r>
            <a:r>
              <a:rPr lang="de-DE" sz="2400" dirty="0">
                <a:latin typeface="Bio Sans"/>
              </a:rPr>
              <a:t> immer noch im invalid-Status angezeigt. Der Workaround ist auf der folgenden Seite.</a:t>
            </a:r>
          </a:p>
        </p:txBody>
      </p:sp>
      <p:pic>
        <p:nvPicPr>
          <p:cNvPr id="13" name="Grafik 13" descr="Ein Bild, das Text enthält.&#10;&#10;Beschreibung automatisch generiert.">
            <a:extLst>
              <a:ext uri="{FF2B5EF4-FFF2-40B4-BE49-F238E27FC236}">
                <a16:creationId xmlns:a16="http://schemas.microsoft.com/office/drawing/2014/main" id="{E6A46CB1-04F8-43C5-B102-DFA6D97F2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421" y="2319825"/>
            <a:ext cx="3069140" cy="93484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5B9D1E1-EC44-F517-2954-37BA736FF462}"/>
              </a:ext>
            </a:extLst>
          </p:cNvPr>
          <p:cNvSpPr txBox="1"/>
          <p:nvPr/>
        </p:nvSpPr>
        <p:spPr>
          <a:xfrm>
            <a:off x="2426178" y="3773118"/>
            <a:ext cx="1051188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dirty="0">
                <a:latin typeface="Bio Sans"/>
                <a:hlinkClick r:id="rId3"/>
              </a:rPr>
              <a:t>https://github.com/angular/material2/issues/4190</a:t>
            </a:r>
            <a:br>
              <a:rPr lang="de-DE" sz="2400" dirty="0">
                <a:latin typeface="Bio Sans"/>
              </a:rPr>
            </a:br>
            <a:r>
              <a:rPr lang="de-DE" sz="2400" dirty="0">
                <a:latin typeface="Bio Sans"/>
              </a:rPr>
              <a:t>(seit mittlerweile über 4 Jahren….;-))</a:t>
            </a:r>
          </a:p>
        </p:txBody>
      </p:sp>
    </p:spTree>
    <p:extLst>
      <p:ext uri="{BB962C8B-B14F-4D97-AF65-F5344CB8AC3E}">
        <p14:creationId xmlns:p14="http://schemas.microsoft.com/office/powerpoint/2010/main" val="35522261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138-2411-4636-A131-B6E1EB7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Tutorial: (Workaround)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C8CC1-CD69-44EA-A65D-4F19D50B4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281449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Zusätzlicher 'Reset' über die FormGroupDirective:</a:t>
            </a:r>
            <a:endParaRPr lang="de-CH" b="1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3305060-F523-4846-A9A4-2C3F9D6D4C41}"/>
              </a:ext>
            </a:extLst>
          </p:cNvPr>
          <p:cNvSpPr txBox="1"/>
          <p:nvPr/>
        </p:nvSpPr>
        <p:spPr>
          <a:xfrm>
            <a:off x="2575798" y="1756493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CABEC61-526D-44B8-A9BC-703289D710C7}"/>
              </a:ext>
            </a:extLst>
          </p:cNvPr>
          <p:cNvSpPr txBox="1"/>
          <p:nvPr/>
        </p:nvSpPr>
        <p:spPr>
          <a:xfrm>
            <a:off x="5205184" y="5314041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todo.component.html</a:t>
            </a:r>
          </a:p>
        </p:txBody>
      </p:sp>
      <p:pic>
        <p:nvPicPr>
          <p:cNvPr id="15" name="Grafik 15">
            <a:extLst>
              <a:ext uri="{FF2B5EF4-FFF2-40B4-BE49-F238E27FC236}">
                <a16:creationId xmlns:a16="http://schemas.microsoft.com/office/drawing/2014/main" id="{9C928607-B820-4D46-A4BB-BA9F132EA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595" y="5723895"/>
            <a:ext cx="10716321" cy="37250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91AEA61-0296-F663-BA0D-31E94262C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595" y="2216933"/>
            <a:ext cx="5468058" cy="2887229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827D0B7-C984-4C1B-BD44-8AECEA4174C4}"/>
              </a:ext>
            </a:extLst>
          </p:cNvPr>
          <p:cNvSpPr/>
          <p:nvPr/>
        </p:nvSpPr>
        <p:spPr>
          <a:xfrm>
            <a:off x="2472423" y="2293959"/>
            <a:ext cx="2239536" cy="2323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F983C2B-2977-4F9E-828D-DB522B2B57A7}"/>
              </a:ext>
            </a:extLst>
          </p:cNvPr>
          <p:cNvSpPr/>
          <p:nvPr/>
        </p:nvSpPr>
        <p:spPr>
          <a:xfrm>
            <a:off x="1938094" y="4100247"/>
            <a:ext cx="1654097" cy="241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3469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1539CD6-572F-458C-965F-4AC5278528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784" b="1"/>
          <a:stretch/>
        </p:blipFill>
        <p:spPr>
          <a:xfrm>
            <a:off x="5511589" y="523804"/>
            <a:ext cx="6680411" cy="5696039"/>
          </a:xfrm>
          <a:custGeom>
            <a:avLst/>
            <a:gdLst/>
            <a:ahLst/>
            <a:cxnLst/>
            <a:rect l="l" t="t" r="r" b="b"/>
            <a:pathLst>
              <a:path w="6680411" h="5696039">
                <a:moveTo>
                  <a:pt x="3592766" y="0"/>
                </a:moveTo>
                <a:lnTo>
                  <a:pt x="4718262" y="0"/>
                </a:lnTo>
                <a:lnTo>
                  <a:pt x="4718262" y="2"/>
                </a:lnTo>
                <a:lnTo>
                  <a:pt x="6680411" y="2"/>
                </a:lnTo>
                <a:lnTo>
                  <a:pt x="6680411" y="5696022"/>
                </a:lnTo>
                <a:lnTo>
                  <a:pt x="3888773" y="5696022"/>
                </a:lnTo>
                <a:lnTo>
                  <a:pt x="3888773" y="5696039"/>
                </a:lnTo>
                <a:lnTo>
                  <a:pt x="0" y="5696039"/>
                </a:lnTo>
                <a:lnTo>
                  <a:pt x="2763278" y="19"/>
                </a:lnTo>
                <a:lnTo>
                  <a:pt x="3447183" y="19"/>
                </a:lnTo>
                <a:lnTo>
                  <a:pt x="3447183" y="2"/>
                </a:lnTo>
                <a:lnTo>
                  <a:pt x="3592765" y="2"/>
                </a:lnTo>
                <a:close/>
              </a:path>
            </a:pathLst>
          </a:cu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06E9F47-DC46-4A02-B5DB-26B56C39C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23805"/>
            <a:ext cx="7800441" cy="5696020"/>
          </a:xfrm>
          <a:custGeom>
            <a:avLst/>
            <a:gdLst>
              <a:gd name="connsiteX0" fmla="*/ 0 w 7800441"/>
              <a:gd name="connsiteY0" fmla="*/ 0 h 5696020"/>
              <a:gd name="connsiteX1" fmla="*/ 7800441 w 7800441"/>
              <a:gd name="connsiteY1" fmla="*/ 0 h 5696020"/>
              <a:gd name="connsiteX2" fmla="*/ 5037161 w 7800441"/>
              <a:gd name="connsiteY2" fmla="*/ 5696020 h 5696020"/>
              <a:gd name="connsiteX3" fmla="*/ 0 w 7800441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0441" h="5696020">
                <a:moveTo>
                  <a:pt x="0" y="0"/>
                </a:moveTo>
                <a:lnTo>
                  <a:pt x="7800441" y="0"/>
                </a:lnTo>
                <a:lnTo>
                  <a:pt x="5037161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662CF-269D-4787-B228-F5A32F1C3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14400"/>
            <a:ext cx="5592662" cy="1095375"/>
          </a:xfrm>
        </p:spPr>
        <p:txBody>
          <a:bodyPr anchor="ctr">
            <a:normAutofit/>
          </a:bodyPr>
          <a:lstStyle/>
          <a:p>
            <a:r>
              <a:rPr lang="de-CH" sz="3100">
                <a:solidFill>
                  <a:srgbClr val="FFFFFF"/>
                </a:solidFill>
              </a:rPr>
              <a:t>Komponentenverschachtelung</a:t>
            </a:r>
          </a:p>
        </p:txBody>
      </p:sp>
    </p:spTree>
    <p:extLst>
      <p:ext uri="{BB962C8B-B14F-4D97-AF65-F5344CB8AC3E}">
        <p14:creationId xmlns:p14="http://schemas.microsoft.com/office/powerpoint/2010/main" val="213068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EE0D-3E73-44CE-BE8D-DD78E25C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Komponenten-Verschachtelung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6B2F-0F89-44A1-BB2E-BB99B55BA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Single Responsibility:</a:t>
            </a:r>
            <a:endParaRPr lang="de-CH"/>
          </a:p>
          <a:p>
            <a:pPr lvl="1"/>
            <a:r>
              <a:rPr lang="de-CH">
                <a:latin typeface="Bio Sans"/>
              </a:rPr>
              <a:t>Todo-Komponente (Anzeige der Todos)</a:t>
            </a:r>
            <a:endParaRPr lang="de-CH"/>
          </a:p>
          <a:p>
            <a:pPr lvl="1"/>
            <a:r>
              <a:rPr lang="de-CH">
                <a:latin typeface="Bio Sans"/>
              </a:rPr>
              <a:t>TodoAdd-Komponente (Erstellung der Todos)</a:t>
            </a:r>
            <a:br>
              <a:rPr lang="de-CH">
                <a:latin typeface="Bio Sans"/>
              </a:rPr>
            </a:br>
            <a:endParaRPr lang="de-CH"/>
          </a:p>
          <a:p>
            <a:pPr marL="0" indent="0">
              <a:buNone/>
            </a:pPr>
            <a:r>
              <a:rPr lang="de-CH" b="1">
                <a:latin typeface="Bio Sans"/>
              </a:rPr>
              <a:t>Kommunikation?!:</a:t>
            </a:r>
            <a:endParaRPr lang="de-CH"/>
          </a:p>
          <a:p>
            <a:pPr lvl="1"/>
            <a:r>
              <a:rPr lang="de-CH">
                <a:latin typeface="Bio Sans"/>
              </a:rPr>
              <a:t>Bei der Aufteilung in mehrere Komponenten, kommt unvermeidlich die Anforderung auf, Daten zwischen den Komponenten auszutauschen.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261328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5D61A1-8484-4749-8AD0-A3455E07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FB1B44-4B27-4BA3-97C9-EFF348397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chemeClr val="bg1"/>
                </a:solidFill>
                <a:latin typeface="Bio Sans"/>
                <a:ea typeface="+mj-ea"/>
                <a:cs typeface="+mj-cs"/>
              </a:rPr>
              <a:t>Theorie: Komponenten-Kommunikation</a:t>
            </a:r>
          </a:p>
        </p:txBody>
      </p:sp>
      <p:sp>
        <p:nvSpPr>
          <p:cNvPr id="12" name="Rounded Rectangle 5">
            <a:extLst>
              <a:ext uri="{FF2B5EF4-FFF2-40B4-BE49-F238E27FC236}">
                <a16:creationId xmlns:a16="http://schemas.microsoft.com/office/drawing/2014/main" id="{1447903E-2B66-479D-959B-F2EBB2CC9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5403F4B8-C052-4846-945F-881429D17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477" r="1" b="1"/>
          <a:stretch/>
        </p:blipFill>
        <p:spPr>
          <a:xfrm>
            <a:off x="1158240" y="2149222"/>
            <a:ext cx="9875520" cy="372160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854312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EE0D-3E73-44CE-BE8D-DD78E25C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11)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6B2F-0F89-44A1-BB2E-BB99B55BA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84" y="1399377"/>
            <a:ext cx="11205027" cy="4841195"/>
          </a:xfrm>
        </p:spPr>
        <p:txBody>
          <a:bodyPr lIns="91440" tIns="45720" rIns="91440" bIns="45720" anchor="t"/>
          <a:lstStyle/>
          <a:p>
            <a:r>
              <a:rPr lang="de-CH" b="1" dirty="0">
                <a:latin typeface="Bio Sans"/>
              </a:rPr>
              <a:t>Erstellen einer neuen </a:t>
            </a:r>
            <a:r>
              <a:rPr lang="de-CH" b="1" dirty="0" err="1">
                <a:latin typeface="Bio Sans"/>
              </a:rPr>
              <a:t>TodoAdd</a:t>
            </a:r>
            <a:r>
              <a:rPr lang="de-CH" b="1" dirty="0">
                <a:latin typeface="Bio Sans"/>
              </a:rPr>
              <a:t>-Komponente:</a:t>
            </a:r>
          </a:p>
          <a:p>
            <a:pPr lvl="1"/>
            <a:r>
              <a:rPr lang="de-CH" sz="2000" dirty="0">
                <a:latin typeface="Bio Sans"/>
              </a:rPr>
              <a:t>Erstelle eine neue </a:t>
            </a:r>
            <a:r>
              <a:rPr lang="de-CH" sz="2000" b="1" dirty="0" err="1">
                <a:latin typeface="Bio Sans"/>
              </a:rPr>
              <a:t>TodoAdd</a:t>
            </a:r>
            <a:r>
              <a:rPr lang="de-CH" sz="2000" b="1" dirty="0">
                <a:latin typeface="Bio Sans"/>
              </a:rPr>
              <a:t>-Komponente</a:t>
            </a:r>
            <a:r>
              <a:rPr lang="de-CH" sz="2000" dirty="0">
                <a:latin typeface="Bio Sans"/>
              </a:rPr>
              <a:t> mit der </a:t>
            </a:r>
            <a:r>
              <a:rPr lang="de-CH" sz="2000" b="1" dirty="0">
                <a:latin typeface="Bio Sans"/>
              </a:rPr>
              <a:t>Angular CLI</a:t>
            </a:r>
            <a:r>
              <a:rPr lang="de-CH" sz="2000" dirty="0">
                <a:latin typeface="Bio Sans"/>
              </a:rPr>
              <a:t> im '</a:t>
            </a:r>
            <a:r>
              <a:rPr lang="de-CH" sz="2000" dirty="0" err="1">
                <a:latin typeface="Bio Sans"/>
              </a:rPr>
              <a:t>app</a:t>
            </a:r>
            <a:r>
              <a:rPr lang="de-CH" sz="2000" dirty="0">
                <a:latin typeface="Bio Sans"/>
              </a:rPr>
              <a:t>'-Folder. </a:t>
            </a:r>
            <a:br>
              <a:rPr lang="de-CH" sz="2000" dirty="0">
                <a:latin typeface="Bio Sans"/>
              </a:rPr>
            </a:br>
            <a:r>
              <a:rPr lang="de-CH" sz="2000" b="1" dirty="0">
                <a:latin typeface="Bio Sans"/>
              </a:rPr>
              <a:t>Achtung:</a:t>
            </a:r>
            <a:r>
              <a:rPr lang="de-CH" sz="2000" dirty="0">
                <a:latin typeface="Bio Sans"/>
              </a:rPr>
              <a:t> </a:t>
            </a:r>
            <a:br>
              <a:rPr lang="de-CH" sz="2000" dirty="0">
                <a:latin typeface="Bio Sans"/>
              </a:rPr>
            </a:br>
            <a:r>
              <a:rPr lang="de-CH" sz="2000" dirty="0">
                <a:latin typeface="Bio Sans"/>
              </a:rPr>
              <a:t>Erstelle die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OHNE Tests.</a:t>
            </a:r>
            <a:br>
              <a:rPr lang="de-CH" sz="2000" dirty="0">
                <a:latin typeface="Bio Sans"/>
              </a:rPr>
            </a:br>
            <a:r>
              <a:rPr lang="de-CH" sz="2000" dirty="0">
                <a:latin typeface="Bio Sans"/>
              </a:rPr>
              <a:t>Spiele mit den Options:</a:t>
            </a:r>
            <a:r>
              <a:rPr lang="de-CH" sz="2000" b="1" dirty="0">
                <a:latin typeface="Bio Sans"/>
              </a:rPr>
              <a:t> --</a:t>
            </a:r>
            <a:r>
              <a:rPr lang="de-CH" sz="2000" b="1" dirty="0" err="1">
                <a:latin typeface="Bio Sans"/>
              </a:rPr>
              <a:t>skip</a:t>
            </a:r>
            <a:r>
              <a:rPr lang="de-CH" sz="2000" b="1" dirty="0">
                <a:latin typeface="Bio Sans"/>
              </a:rPr>
              <a:t>-tests, --dry-run</a:t>
            </a:r>
            <a:br>
              <a:rPr lang="de-CH" sz="2000" dirty="0">
                <a:latin typeface="Bio Sans"/>
              </a:rPr>
            </a:br>
            <a:endParaRPr lang="de-CH" sz="2000" b="1" dirty="0">
              <a:latin typeface="Bio Sans"/>
            </a:endParaRPr>
          </a:p>
          <a:p>
            <a:pPr lvl="1"/>
            <a:r>
              <a:rPr lang="de-CH" sz="2000" dirty="0">
                <a:latin typeface="Bio Sans"/>
              </a:rPr>
              <a:t>Lagere die </a:t>
            </a:r>
            <a:r>
              <a:rPr lang="de-CH" sz="2000" dirty="0" err="1">
                <a:latin typeface="Bio Sans"/>
              </a:rPr>
              <a:t>relavanten</a:t>
            </a:r>
            <a:r>
              <a:rPr lang="de-CH" sz="2000" dirty="0">
                <a:latin typeface="Bio Sans"/>
              </a:rPr>
              <a:t> </a:t>
            </a:r>
            <a:r>
              <a:rPr lang="de-CH" sz="2000" dirty="0" err="1">
                <a:latin typeface="Bio Sans"/>
              </a:rPr>
              <a:t>TodoForm</a:t>
            </a:r>
            <a:r>
              <a:rPr lang="de-CH" sz="2000" dirty="0">
                <a:latin typeface="Bio Sans"/>
              </a:rPr>
              <a:t>-Parts aus der </a:t>
            </a:r>
            <a:r>
              <a:rPr lang="de-CH" sz="2000" dirty="0" err="1">
                <a:latin typeface="Bio Sans"/>
              </a:rPr>
              <a:t>Todo-Kompenente</a:t>
            </a:r>
            <a:r>
              <a:rPr lang="de-CH" sz="2000" dirty="0">
                <a:latin typeface="Bio Sans"/>
              </a:rPr>
              <a:t> (aus Template und Controller) in die neue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aus</a:t>
            </a:r>
          </a:p>
          <a:p>
            <a:pPr lvl="1"/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als </a:t>
            </a:r>
            <a:r>
              <a:rPr lang="de-CH" sz="2000" b="1" dirty="0">
                <a:latin typeface="Bio Sans"/>
              </a:rPr>
              <a:t>Child-Komponente</a:t>
            </a:r>
            <a:r>
              <a:rPr lang="de-CH" sz="2000" dirty="0">
                <a:latin typeface="Bio Sans"/>
              </a:rPr>
              <a:t> in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-Komponenten Template hinzufügen</a:t>
            </a:r>
            <a:endParaRPr lang="de-CH" sz="20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FFE9E6E-7983-F20A-B17E-668D4C435A37}"/>
              </a:ext>
            </a:extLst>
          </p:cNvPr>
          <p:cNvSpPr txBox="1"/>
          <p:nvPr/>
        </p:nvSpPr>
        <p:spPr>
          <a:xfrm>
            <a:off x="285750" y="545862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de-CH" sz="1800" b="1" dirty="0">
                <a:latin typeface="Bio Sans"/>
              </a:rPr>
              <a:t>Hilfestellung in Angular-Doku: </a:t>
            </a:r>
            <a:r>
              <a:rPr lang="de-CH" sz="1800" dirty="0">
                <a:latin typeface="Bio Sans"/>
              </a:rPr>
              <a:t>https://angular.io/cli/generate</a:t>
            </a:r>
          </a:p>
        </p:txBody>
      </p:sp>
    </p:spTree>
    <p:extLst>
      <p:ext uri="{BB962C8B-B14F-4D97-AF65-F5344CB8AC3E}">
        <p14:creationId xmlns:p14="http://schemas.microsoft.com/office/powerpoint/2010/main" val="34720616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EE0D-3E73-44CE-BE8D-DD78E25C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6B2F-0F89-44A1-BB2E-BB99B55BA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84" y="1399377"/>
            <a:ext cx="11205027" cy="4841195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endParaRPr lang="de-CH" b="1" dirty="0"/>
          </a:p>
          <a:p>
            <a:pPr marL="457200" lvl="1" indent="0">
              <a:buNone/>
            </a:pPr>
            <a:r>
              <a:rPr lang="de-CH" b="1" dirty="0">
                <a:latin typeface="Bio Sans"/>
              </a:rPr>
              <a:t>Leider funktioniert nun unser Formular nicht mehr.</a:t>
            </a:r>
            <a:endParaRPr lang="de-CH" b="1" dirty="0"/>
          </a:p>
          <a:p>
            <a:pPr marL="457200" lvl="1" indent="0">
              <a:buNone/>
            </a:pPr>
            <a:endParaRPr lang="de-CH" b="1" dirty="0">
              <a:latin typeface="Bio Sans"/>
            </a:endParaRPr>
          </a:p>
          <a:p>
            <a:pPr marL="457200" lvl="1" indent="0">
              <a:buNone/>
            </a:pPr>
            <a:r>
              <a:rPr lang="de-CH" sz="3600" b="1" dirty="0">
                <a:latin typeface="Bio Sans"/>
              </a:rPr>
              <a:t>Warum?</a:t>
            </a:r>
          </a:p>
          <a:p>
            <a:pPr marL="457200" lvl="1" indent="0">
              <a:buNone/>
            </a:pPr>
            <a:endParaRPr lang="de-CH" sz="3600" b="1" dirty="0">
              <a:latin typeface="Bio Sans"/>
            </a:endParaRPr>
          </a:p>
          <a:p>
            <a:pPr marL="457200" lvl="1" indent="0">
              <a:buNone/>
            </a:pPr>
            <a:endParaRPr lang="de-CH" sz="3600" b="1" dirty="0">
              <a:latin typeface="Bio Sans"/>
            </a:endParaRPr>
          </a:p>
          <a:p>
            <a:pPr marL="457200" lvl="1" indent="0">
              <a:buNone/>
            </a:pPr>
            <a:endParaRPr lang="de-CH" sz="3600" b="1" dirty="0">
              <a:latin typeface="Bio Sans"/>
            </a:endParaRPr>
          </a:p>
          <a:p>
            <a:pPr marL="457200" lvl="1" indent="0">
              <a:buNone/>
            </a:pPr>
            <a:r>
              <a:rPr lang="de-CH" sz="3600" b="1" dirty="0">
                <a:latin typeface="Bio Sans"/>
              </a:rPr>
              <a:t>Hilfestellung in Angular-Doku: </a:t>
            </a:r>
            <a:r>
              <a:rPr lang="de-CH" sz="3600" dirty="0">
                <a:latin typeface="Bio Sans"/>
              </a:rPr>
              <a:t>https://angular.io/guide/inputs-outputs</a:t>
            </a:r>
          </a:p>
          <a:p>
            <a:pPr marL="457200" lvl="1" indent="0">
              <a:buNone/>
            </a:pPr>
            <a:endParaRPr lang="de-CH" sz="3600" b="1" dirty="0"/>
          </a:p>
        </p:txBody>
      </p:sp>
    </p:spTree>
    <p:extLst>
      <p:ext uri="{BB962C8B-B14F-4D97-AF65-F5344CB8AC3E}">
        <p14:creationId xmlns:p14="http://schemas.microsoft.com/office/powerpoint/2010/main" val="3642981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B7A-A082-4AC9-AB83-0D00BD8BC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Style Guide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6C0EA-7E57-441C-AC8B-EF59EE4E0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kontinuierlich aktualisiert vom Angular Core Team</a:t>
            </a:r>
          </a:p>
          <a:p>
            <a:r>
              <a:rPr lang="de-CH" dirty="0">
                <a:latin typeface="Bio Sans"/>
              </a:rPr>
              <a:t>basiert auf 'Best Practice'</a:t>
            </a:r>
            <a:endParaRPr lang="de-CH" dirty="0"/>
          </a:p>
          <a:p>
            <a:r>
              <a:rPr lang="de-CH" dirty="0">
                <a:latin typeface="Bio Sans"/>
              </a:rPr>
              <a:t>erste Anlaufstelle bei Fragen zu Design Patterns</a:t>
            </a:r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>
              <a:latin typeface="Bio Sans"/>
            </a:endParaRPr>
          </a:p>
          <a:p>
            <a:pPr marL="0" indent="0">
              <a:buNone/>
            </a:pPr>
            <a:endParaRPr lang="de-CH" dirty="0">
              <a:latin typeface="Bio Sans"/>
            </a:endParaRPr>
          </a:p>
          <a:p>
            <a:pPr marL="0" indent="0">
              <a:buNone/>
            </a:pPr>
            <a:endParaRPr lang="de-CH" dirty="0">
              <a:latin typeface="Bio Sans"/>
            </a:endParaRPr>
          </a:p>
          <a:p>
            <a:pPr marL="0" indent="0">
              <a:buNone/>
            </a:pPr>
            <a:r>
              <a:rPr lang="de-CH" dirty="0">
                <a:latin typeface="Bio Sans"/>
                <a:hlinkClick r:id="rId2"/>
              </a:rPr>
              <a:t>https://angular.io/styleguide</a:t>
            </a: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171444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EE0D-3E73-44CE-BE8D-DD78E25C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11)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6B2F-0F89-44A1-BB2E-BB99B55BA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84" y="1399377"/>
            <a:ext cx="11205027" cy="4841195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endParaRPr lang="de-CH" sz="2000" b="1" dirty="0"/>
          </a:p>
          <a:p>
            <a:pPr lvl="1"/>
            <a:r>
              <a:rPr lang="de-CH" sz="2000" dirty="0">
                <a:latin typeface="Bio Sans"/>
              </a:rPr>
              <a:t>Die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soll beim </a:t>
            </a:r>
            <a:r>
              <a:rPr lang="de-CH" sz="2000" dirty="0" err="1">
                <a:latin typeface="Bio Sans"/>
              </a:rPr>
              <a:t>Submit</a:t>
            </a:r>
            <a:r>
              <a:rPr lang="de-CH" sz="2000" dirty="0">
                <a:latin typeface="Bio Sans"/>
              </a:rPr>
              <a:t> einen </a:t>
            </a:r>
            <a:r>
              <a:rPr lang="de-CH" sz="2000" b="1" dirty="0" err="1">
                <a:latin typeface="Bio Sans"/>
              </a:rPr>
              <a:t>added</a:t>
            </a:r>
            <a:r>
              <a:rPr lang="de-CH" sz="2000" b="1" dirty="0">
                <a:latin typeface="Bio Sans"/>
              </a:rPr>
              <a:t>-Event</a:t>
            </a:r>
            <a:r>
              <a:rPr lang="de-CH" sz="2000" dirty="0">
                <a:latin typeface="Bio Sans"/>
              </a:rPr>
              <a:t> auslösen, welcher das neue </a:t>
            </a:r>
            <a:r>
              <a:rPr lang="de-CH" sz="2000" b="1" dirty="0" err="1">
                <a:latin typeface="Bio Sans"/>
              </a:rPr>
              <a:t>Todo</a:t>
            </a:r>
            <a:r>
              <a:rPr lang="de-CH" sz="2000" b="1" dirty="0">
                <a:latin typeface="Bio Sans"/>
              </a:rPr>
              <a:t> als Parameter</a:t>
            </a:r>
            <a:r>
              <a:rPr lang="de-CH" sz="2000" dirty="0">
                <a:latin typeface="Bio Sans"/>
              </a:rPr>
              <a:t> mitgibt</a:t>
            </a:r>
            <a:br>
              <a:rPr lang="de-CH" sz="2000" dirty="0">
                <a:latin typeface="Bio Sans"/>
              </a:rPr>
            </a:br>
            <a:endParaRPr lang="en-US" sz="2000" dirty="0">
              <a:latin typeface="Bio Sans"/>
            </a:endParaRPr>
          </a:p>
          <a:p>
            <a:pPr lvl="1"/>
            <a:r>
              <a:rPr lang="de-CH" sz="2000" dirty="0">
                <a:latin typeface="Bio Sans"/>
              </a:rPr>
              <a:t>Damit die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ein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 erstellen kann, muss sie wissen, welche die letzte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-ID ist. Erstelle dazu ein </a:t>
            </a:r>
            <a:r>
              <a:rPr lang="de-CH" sz="2000" b="1" dirty="0">
                <a:latin typeface="Bio Sans"/>
              </a:rPr>
              <a:t>Input-Property </a:t>
            </a:r>
            <a:r>
              <a:rPr lang="de-CH" sz="2000" dirty="0">
                <a:latin typeface="Bio Sans"/>
              </a:rPr>
              <a:t>in der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</a:t>
            </a:r>
            <a:r>
              <a:rPr lang="de-CH" sz="2000" dirty="0" err="1">
                <a:latin typeface="Bio Sans"/>
              </a:rPr>
              <a:t>names</a:t>
            </a:r>
            <a:r>
              <a:rPr lang="de-CH" sz="2000" dirty="0">
                <a:latin typeface="Bio Sans"/>
              </a:rPr>
              <a:t>:</a:t>
            </a:r>
            <a:br>
              <a:rPr lang="de-CH" sz="2000" dirty="0">
                <a:latin typeface="Bio Sans"/>
              </a:rPr>
            </a:br>
            <a:r>
              <a:rPr lang="de-CH" sz="2000" b="1" dirty="0" err="1">
                <a:latin typeface="Bio Sans"/>
              </a:rPr>
              <a:t>currentMaxId</a:t>
            </a:r>
            <a:br>
              <a:rPr lang="de-CH" sz="2000" b="1" dirty="0">
                <a:latin typeface="Bio Sans"/>
              </a:rPr>
            </a:br>
            <a:endParaRPr lang="en-US" sz="2000" dirty="0">
              <a:latin typeface="Bio Sans"/>
            </a:endParaRPr>
          </a:p>
          <a:p>
            <a:pPr lvl="1"/>
            <a:r>
              <a:rPr lang="de-CH" sz="2000" b="1" dirty="0">
                <a:latin typeface="Bio Sans"/>
              </a:rPr>
              <a:t>Übergebe </a:t>
            </a:r>
            <a:r>
              <a:rPr lang="de-CH" sz="2000" dirty="0">
                <a:latin typeface="Bio Sans"/>
              </a:rPr>
              <a:t>die </a:t>
            </a:r>
            <a:r>
              <a:rPr lang="de-CH" sz="2000" dirty="0" err="1">
                <a:latin typeface="Bio Sans"/>
              </a:rPr>
              <a:t>currentMaxId</a:t>
            </a:r>
            <a:r>
              <a:rPr lang="de-CH" sz="2000" dirty="0">
                <a:latin typeface="Bio Sans"/>
              </a:rPr>
              <a:t> via </a:t>
            </a:r>
            <a:r>
              <a:rPr lang="de-CH" sz="2000" b="1" dirty="0" err="1">
                <a:latin typeface="Bio Sans"/>
              </a:rPr>
              <a:t>items.length</a:t>
            </a:r>
            <a:r>
              <a:rPr lang="de-CH" sz="2000" dirty="0">
                <a:latin typeface="Bio Sans"/>
              </a:rPr>
              <a:t> der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als Input-Property</a:t>
            </a:r>
            <a:br>
              <a:rPr lang="de-CH" sz="2000" dirty="0">
                <a:latin typeface="Bio Sans"/>
              </a:rPr>
            </a:br>
            <a:endParaRPr lang="en-US" sz="2000" dirty="0">
              <a:latin typeface="Bio Sans"/>
            </a:endParaRPr>
          </a:p>
          <a:p>
            <a:pPr lvl="1"/>
            <a:r>
              <a:rPr lang="de-CH" sz="2000" dirty="0">
                <a:latin typeface="Bio Sans"/>
              </a:rPr>
              <a:t>Die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-Komponente soll das </a:t>
            </a:r>
            <a:r>
              <a:rPr lang="de-CH" sz="2000" b="1" dirty="0" err="1">
                <a:latin typeface="Bio Sans"/>
              </a:rPr>
              <a:t>added</a:t>
            </a:r>
            <a:r>
              <a:rPr lang="de-CH" sz="2000" b="1" dirty="0">
                <a:latin typeface="Bio Sans"/>
              </a:rPr>
              <a:t>-Event binden </a:t>
            </a:r>
            <a:r>
              <a:rPr lang="de-CH" sz="2000" dirty="0">
                <a:latin typeface="Bio Sans"/>
              </a:rPr>
              <a:t>um via einem neuen </a:t>
            </a:r>
            <a:r>
              <a:rPr lang="de-CH" sz="2000" b="1" dirty="0" err="1">
                <a:latin typeface="Bio Sans"/>
              </a:rPr>
              <a:t>onAdded</a:t>
            </a:r>
            <a:r>
              <a:rPr lang="de-CH" sz="2000" b="1" dirty="0">
                <a:latin typeface="Bio Sans"/>
              </a:rPr>
              <a:t>-Handler</a:t>
            </a:r>
            <a:r>
              <a:rPr lang="de-CH" sz="2000" dirty="0">
                <a:latin typeface="Bio Sans"/>
              </a:rPr>
              <a:t> anschliessend das neue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 der Items List hinzufügen</a:t>
            </a:r>
          </a:p>
          <a:p>
            <a:pPr lvl="1"/>
            <a:endParaRPr lang="de-CH" sz="2000" dirty="0">
              <a:latin typeface="Bio Sans"/>
            </a:endParaRPr>
          </a:p>
          <a:p>
            <a:pPr marL="457200" lvl="1" indent="0">
              <a:buNone/>
            </a:pPr>
            <a:r>
              <a:rPr lang="de-CH" sz="2000" b="1" dirty="0">
                <a:latin typeface="Bio Sans"/>
              </a:rPr>
              <a:t>Hilfestellung in Angular-Doku: </a:t>
            </a:r>
            <a:r>
              <a:rPr lang="de-CH" sz="2000" dirty="0">
                <a:latin typeface="Bio Sans"/>
              </a:rPr>
              <a:t>https://angular.io/guide/inputs-outputs</a:t>
            </a:r>
          </a:p>
        </p:txBody>
      </p:sp>
    </p:spTree>
    <p:extLst>
      <p:ext uri="{BB962C8B-B14F-4D97-AF65-F5344CB8AC3E}">
        <p14:creationId xmlns:p14="http://schemas.microsoft.com/office/powerpoint/2010/main" val="21916442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pta: Rundum-Service für Ihre Kälteanlagen">
            <a:extLst>
              <a:ext uri="{FF2B5EF4-FFF2-40B4-BE49-F238E27FC236}">
                <a16:creationId xmlns:a16="http://schemas.microsoft.com/office/drawing/2014/main" id="{54F49DE5-0A4E-4DF6-9D49-D2E2D5D063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68" r="2291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rgbClr val="FFDC2D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DE8AF1-36CA-4E00-ABF6-7B465F01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33" y="4838892"/>
            <a:ext cx="9265771" cy="62283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sz="3600">
                <a:latin typeface="Bio Sans"/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852857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Service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C60DCD3-2BE8-42A3-9EED-D9D4F744D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2052520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Merkmale eines Services:</a:t>
            </a:r>
            <a:endParaRPr lang="de-CH" b="1"/>
          </a:p>
          <a:p>
            <a:pPr lvl="1"/>
            <a:r>
              <a:rPr lang="de-CH">
                <a:latin typeface="Bio Sans"/>
              </a:rPr>
              <a:t>Gekapselte Business-Logik</a:t>
            </a:r>
            <a:endParaRPr lang="de-CH"/>
          </a:p>
          <a:p>
            <a:pPr lvl="1"/>
            <a:r>
              <a:rPr lang="de-CH">
                <a:latin typeface="Bio Sans"/>
              </a:rPr>
              <a:t>Sollte eine Verantwortlichkeit haben und das gut machen</a:t>
            </a:r>
          </a:p>
          <a:p>
            <a:pPr lvl="1"/>
            <a:r>
              <a:rPr lang="de-CH">
                <a:latin typeface="Bio Sans"/>
              </a:rPr>
              <a:t>Erhöht Modularität und Wiederverwendbarkeit (wie Komponenten)</a:t>
            </a:r>
          </a:p>
          <a:p>
            <a:pPr lvl="1"/>
            <a:r>
              <a:rPr lang="de-CH">
                <a:latin typeface="Bio Sans"/>
              </a:rPr>
              <a:t>Datenbeschaffung IMMER über einen Service</a:t>
            </a:r>
          </a:p>
          <a:p>
            <a:pPr lvl="1"/>
            <a:r>
              <a:rPr lang="de-CH">
                <a:latin typeface="Bio Sans"/>
              </a:rPr>
              <a:t>Verwendung via Dependency Injection</a:t>
            </a:r>
          </a:p>
          <a:p>
            <a:pPr lvl="1"/>
            <a:r>
              <a:rPr lang="de-CH">
                <a:latin typeface="Bio Sans"/>
              </a:rPr>
              <a:t>Ermöglicht es Komponenten (nicht in Parent-Child Beziehung), Daten auszutausen und zu kommunizieren</a:t>
            </a:r>
          </a:p>
        </p:txBody>
      </p:sp>
    </p:spTree>
    <p:extLst>
      <p:ext uri="{BB962C8B-B14F-4D97-AF65-F5344CB8AC3E}">
        <p14:creationId xmlns:p14="http://schemas.microsoft.com/office/powerpoint/2010/main" val="11531731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HttpClient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</a:t>
            </a:r>
            <a:r>
              <a:rPr lang="de-CH" err="1">
                <a:latin typeface="Bio Sans"/>
              </a:rPr>
              <a:t>HttpClient</a:t>
            </a:r>
            <a:r>
              <a:rPr lang="de-CH">
                <a:latin typeface="Bio Sans"/>
              </a:rPr>
              <a:t> ist ein Wrapper für </a:t>
            </a:r>
            <a:r>
              <a:rPr lang="de-CH" err="1">
                <a:latin typeface="Bio Sans"/>
              </a:rPr>
              <a:t>XMLHttpRequest</a:t>
            </a:r>
            <a:r>
              <a:rPr lang="de-CH">
                <a:latin typeface="Bio Sans"/>
              </a:rPr>
              <a:t> (XHR)</a:t>
            </a:r>
          </a:p>
          <a:p>
            <a:r>
              <a:rPr lang="de-CH" err="1">
                <a:latin typeface="Bio Sans"/>
              </a:rPr>
              <a:t>HttpClient</a:t>
            </a:r>
            <a:r>
              <a:rPr lang="de-CH">
                <a:latin typeface="Bio Sans"/>
              </a:rPr>
              <a:t> nicht direkt in Komponenten verwenden.</a:t>
            </a:r>
            <a:br>
              <a:rPr lang="de-CH">
                <a:latin typeface="Bio Sans"/>
              </a:rPr>
            </a:br>
            <a:r>
              <a:rPr lang="de-CH">
                <a:latin typeface="Bio Sans"/>
              </a:rPr>
              <a:t>Nur aus Service verwenden.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32213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>
                <a:latin typeface="Bio Sans"/>
              </a:rPr>
              <a:t>Die Datenbereitstellung der </a:t>
            </a:r>
            <a:r>
              <a:rPr lang="de-CH" err="1">
                <a:latin typeface="Bio Sans"/>
              </a:rPr>
              <a:t>Todos</a:t>
            </a:r>
            <a:r>
              <a:rPr lang="de-CH">
                <a:latin typeface="Bio Sans"/>
              </a:rPr>
              <a:t> geschieht zur Zeit immer noch in der </a:t>
            </a:r>
            <a:r>
              <a:rPr lang="de-CH" err="1">
                <a:latin typeface="Bio Sans"/>
              </a:rPr>
              <a:t>Todo</a:t>
            </a:r>
            <a:r>
              <a:rPr lang="de-CH">
                <a:latin typeface="Bio Sans"/>
              </a:rPr>
              <a:t>-Komponente.</a:t>
            </a:r>
          </a:p>
          <a:p>
            <a:pPr marL="0" indent="0">
              <a:buNone/>
            </a:pPr>
            <a:endParaRPr lang="de-CH"/>
          </a:p>
          <a:p>
            <a:pPr marL="0" indent="0">
              <a:buNone/>
            </a:pPr>
            <a:r>
              <a:rPr lang="de-CH">
                <a:latin typeface="Bio Sans"/>
              </a:rPr>
              <a:t>Die </a:t>
            </a:r>
            <a:r>
              <a:rPr lang="de-CH" err="1">
                <a:latin typeface="Bio Sans"/>
              </a:rPr>
              <a:t>Todo</a:t>
            </a:r>
            <a:r>
              <a:rPr lang="de-CH">
                <a:latin typeface="Bio Sans"/>
              </a:rPr>
              <a:t>-Komponente sollte nicht die Hoheit der Datenhaltung besitzen und die </a:t>
            </a:r>
            <a:r>
              <a:rPr lang="de-CH" err="1">
                <a:latin typeface="Bio Sans"/>
              </a:rPr>
              <a:t>Todos</a:t>
            </a:r>
            <a:r>
              <a:rPr lang="de-CH">
                <a:latin typeface="Bio Sans"/>
              </a:rPr>
              <a:t> über einen </a:t>
            </a:r>
            <a:r>
              <a:rPr lang="de-CH" b="1">
                <a:latin typeface="Bio Sans"/>
              </a:rPr>
              <a:t>separaten Daten-Service</a:t>
            </a:r>
            <a:r>
              <a:rPr lang="de-CH">
                <a:latin typeface="Bio Sans"/>
              </a:rPr>
              <a:t>.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749038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12)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481020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sz="2000">
                <a:latin typeface="Bio Sans"/>
              </a:rPr>
              <a:t>Das </a:t>
            </a:r>
            <a:r>
              <a:rPr lang="de-CH" sz="2000" b="1">
                <a:latin typeface="Bio Sans"/>
              </a:rPr>
              <a:t>«todo.json»</a:t>
            </a:r>
            <a:r>
              <a:rPr lang="de-CH" sz="2000">
                <a:latin typeface="Bio Sans"/>
              </a:rPr>
              <a:t> File im </a:t>
            </a:r>
            <a:r>
              <a:rPr lang="de-CH" sz="2000" b="1" err="1">
                <a:latin typeface="Bio Sans"/>
              </a:rPr>
              <a:t>asset</a:t>
            </a:r>
            <a:r>
              <a:rPr lang="de-CH" sz="2000" b="1">
                <a:latin typeface="Bio Sans"/>
              </a:rPr>
              <a:t> Folder</a:t>
            </a:r>
            <a:r>
              <a:rPr lang="de-CH" sz="2000">
                <a:latin typeface="Bio Sans"/>
              </a:rPr>
              <a:t> erzeugen</a:t>
            </a:r>
            <a:br>
              <a:rPr lang="de-CH" sz="2000">
                <a:latin typeface="Bio Sans"/>
              </a:rPr>
            </a:br>
            <a:br>
              <a:rPr lang="de-CH" sz="2000">
                <a:latin typeface="Bio Sans"/>
              </a:rPr>
            </a:br>
            <a:br>
              <a:rPr lang="de-CH" sz="2000">
                <a:latin typeface="Bio Sans"/>
              </a:rPr>
            </a:br>
            <a:br>
              <a:rPr lang="de-CH" sz="2000">
                <a:latin typeface="Bio Sans"/>
              </a:rPr>
            </a:b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und mit ein paar JSON-</a:t>
            </a:r>
            <a:r>
              <a:rPr lang="de-CH" sz="2000" err="1">
                <a:latin typeface="Bio Sans"/>
              </a:rPr>
              <a:t>Todos</a:t>
            </a:r>
            <a:r>
              <a:rPr lang="de-CH" sz="2000">
                <a:latin typeface="Bio Sans"/>
              </a:rPr>
              <a:t> initialisieren.</a:t>
            </a:r>
            <a:endParaRPr lang="de-CH" sz="2000"/>
          </a:p>
          <a:p>
            <a:r>
              <a:rPr lang="de-CH" sz="2000" b="1">
                <a:latin typeface="Bio Sans"/>
              </a:rPr>
              <a:t>Bestehende Initialisierung</a:t>
            </a:r>
            <a:r>
              <a:rPr lang="de-CH" sz="2000">
                <a:latin typeface="Bio Sans"/>
              </a:rPr>
              <a:t> der </a:t>
            </a:r>
            <a:r>
              <a:rPr lang="de-CH" sz="2000" err="1">
                <a:latin typeface="Bio Sans"/>
              </a:rPr>
              <a:t>Todos</a:t>
            </a:r>
            <a:r>
              <a:rPr lang="de-CH" sz="2000">
                <a:latin typeface="Bio Sans"/>
              </a:rPr>
              <a:t> aus der</a:t>
            </a:r>
            <a:br>
              <a:rPr lang="de-CH" sz="2000">
                <a:latin typeface="Bio Sans"/>
              </a:rPr>
            </a:br>
            <a:r>
              <a:rPr lang="de-CH" sz="2000" err="1">
                <a:latin typeface="Bio Sans"/>
              </a:rPr>
              <a:t>Todo</a:t>
            </a:r>
            <a:r>
              <a:rPr lang="de-CH" sz="2000">
                <a:latin typeface="Bio Sans"/>
              </a:rPr>
              <a:t>-Komponente </a:t>
            </a:r>
            <a:r>
              <a:rPr lang="de-CH" sz="2000" b="1">
                <a:latin typeface="Bio Sans"/>
              </a:rPr>
              <a:t>entfernen</a:t>
            </a:r>
            <a:endParaRPr lang="de-CH" sz="2000" b="1"/>
          </a:p>
          <a:p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727285-69C3-4EBF-9590-8928E77AB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760" y="1919513"/>
            <a:ext cx="2324100" cy="80962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8211DD5-4C07-49F1-A085-A0FF89ED1731}"/>
              </a:ext>
            </a:extLst>
          </p:cNvPr>
          <p:cNvSpPr txBox="1"/>
          <p:nvPr/>
        </p:nvSpPr>
        <p:spPr>
          <a:xfrm>
            <a:off x="8307614" y="1150253"/>
            <a:ext cx="23712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>
                <a:latin typeface="Bio sans"/>
              </a:rPr>
              <a:t>todos.json</a:t>
            </a:r>
          </a:p>
        </p:txBody>
      </p:sp>
      <p:pic>
        <p:nvPicPr>
          <p:cNvPr id="8" name="Grafik 8" descr="Ein Bild, das Text enthält.&#10;&#10;Beschreibung automatisch generiert.">
            <a:extLst>
              <a:ext uri="{FF2B5EF4-FFF2-40B4-BE49-F238E27FC236}">
                <a16:creationId xmlns:a16="http://schemas.microsoft.com/office/drawing/2014/main" id="{EF2A1D6B-A0B1-455C-A57F-983260D47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257" y="1566905"/>
            <a:ext cx="4412342" cy="496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175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12)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426591"/>
            <a:ext cx="10515600" cy="4895623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sz="2000" b="1" dirty="0">
                <a:latin typeface="Bio Sans"/>
              </a:rPr>
              <a:t>Falls dir nachfolgende Aufgabe Mühe bereit, kannst du offizielle Angular Tutorial (Tour </a:t>
            </a:r>
            <a:r>
              <a:rPr lang="de-CH" sz="2000" b="1" dirty="0" err="1">
                <a:latin typeface="Bio Sans"/>
              </a:rPr>
              <a:t>of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b="1" dirty="0" err="1">
                <a:latin typeface="Bio Sans"/>
              </a:rPr>
              <a:t>heroes</a:t>
            </a:r>
            <a:r>
              <a:rPr lang="de-CH" sz="2000" b="1" dirty="0">
                <a:latin typeface="Bio Sans"/>
              </a:rPr>
              <a:t>) zum Thema Services zur Hilfe nehmen:</a:t>
            </a:r>
            <a:br>
              <a:rPr lang="de-CH" sz="2000" dirty="0">
                <a:latin typeface="Bio Sans"/>
              </a:rPr>
            </a:br>
            <a:r>
              <a:rPr lang="de-CH" sz="2000" dirty="0">
                <a:latin typeface="Bio Sans"/>
              </a:rPr>
              <a:t>https://angular.io/tutorial/toh-pt4</a:t>
            </a:r>
            <a:br>
              <a:rPr lang="de-CH" sz="2000" dirty="0">
                <a:latin typeface="Bio Sans"/>
              </a:rPr>
            </a:br>
            <a:endParaRPr lang="de-CH" sz="2000" dirty="0"/>
          </a:p>
          <a:p>
            <a:r>
              <a:rPr lang="de-CH" sz="2000" dirty="0">
                <a:latin typeface="Bio Sans"/>
              </a:rPr>
              <a:t>erstelle einen Ordner namens: </a:t>
            </a:r>
            <a:r>
              <a:rPr lang="de-CH" sz="2000" b="1" dirty="0">
                <a:latin typeface="Bio Sans"/>
              </a:rPr>
              <a:t>«</a:t>
            </a:r>
            <a:r>
              <a:rPr lang="de-CH" sz="2000" b="1" dirty="0" err="1">
                <a:latin typeface="Bio Sans"/>
              </a:rPr>
              <a:t>app</a:t>
            </a:r>
            <a:r>
              <a:rPr lang="de-CH" sz="2000" b="1" dirty="0">
                <a:latin typeface="Bio Sans"/>
              </a:rPr>
              <a:t>/</a:t>
            </a:r>
            <a:r>
              <a:rPr lang="de-CH" sz="2000" b="1" dirty="0" err="1">
                <a:latin typeface="Bio Sans"/>
              </a:rPr>
              <a:t>services</a:t>
            </a:r>
            <a:r>
              <a:rPr lang="de-CH" sz="2000" b="1" dirty="0">
                <a:latin typeface="Bio Sans"/>
              </a:rPr>
              <a:t>»</a:t>
            </a:r>
            <a:r>
              <a:rPr lang="de-CH" sz="2000" dirty="0">
                <a:latin typeface="Bio Sans"/>
              </a:rPr>
              <a:t> </a:t>
            </a:r>
            <a:endParaRPr lang="de-CH" sz="2000" dirty="0"/>
          </a:p>
          <a:p>
            <a:r>
              <a:rPr lang="de-CH" sz="2000" dirty="0">
                <a:latin typeface="Bio Sans"/>
              </a:rPr>
              <a:t>erstelle im </a:t>
            </a:r>
            <a:r>
              <a:rPr lang="de-CH" sz="2000" b="1" dirty="0">
                <a:latin typeface="Bio Sans"/>
              </a:rPr>
              <a:t>«</a:t>
            </a:r>
            <a:r>
              <a:rPr lang="de-CH" sz="2000" b="1" dirty="0" err="1">
                <a:latin typeface="Bio Sans"/>
              </a:rPr>
              <a:t>services</a:t>
            </a:r>
            <a:r>
              <a:rPr lang="de-CH" sz="2000" b="1" dirty="0">
                <a:latin typeface="Bio Sans"/>
              </a:rPr>
              <a:t>»-</a:t>
            </a:r>
            <a:r>
              <a:rPr lang="de-CH" sz="2000" dirty="0">
                <a:latin typeface="Bio Sans"/>
              </a:rPr>
              <a:t>Ordner das </a:t>
            </a:r>
            <a:r>
              <a:rPr lang="de-CH" sz="2000" b="1" dirty="0">
                <a:latin typeface="Bio Sans"/>
              </a:rPr>
              <a:t>«</a:t>
            </a:r>
            <a:r>
              <a:rPr lang="de-CH" sz="2000" b="1" dirty="0" err="1">
                <a:latin typeface="Bio Sans"/>
              </a:rPr>
              <a:t>todo.service.ts</a:t>
            </a:r>
            <a:r>
              <a:rPr lang="de-CH" sz="2000" b="1" dirty="0">
                <a:latin typeface="Bio Sans"/>
              </a:rPr>
              <a:t>»-</a:t>
            </a:r>
            <a:r>
              <a:rPr lang="de-CH" sz="2000" dirty="0">
                <a:latin typeface="Bio Sans"/>
              </a:rPr>
              <a:t>File, sowie die Hülle für den </a:t>
            </a:r>
            <a:r>
              <a:rPr lang="de-CH" sz="2000" b="1" dirty="0" err="1">
                <a:latin typeface="Bio Sans"/>
              </a:rPr>
              <a:t>TodoService</a:t>
            </a:r>
            <a:r>
              <a:rPr lang="de-CH" sz="2000" dirty="0">
                <a:latin typeface="Bio Sans"/>
              </a:rPr>
              <a:t>.</a:t>
            </a:r>
            <a:br>
              <a:rPr lang="de-CH" sz="2000" dirty="0">
                <a:latin typeface="Bio Sans"/>
              </a:rPr>
            </a:br>
            <a:r>
              <a:rPr lang="de-CH" sz="2000" dirty="0">
                <a:latin typeface="Bio Sans"/>
              </a:rPr>
              <a:t>(</a:t>
            </a:r>
            <a:r>
              <a:rPr lang="de-CH" sz="2000" dirty="0" err="1">
                <a:latin typeface="Bio Sans"/>
              </a:rPr>
              <a:t>Hint</a:t>
            </a:r>
            <a:r>
              <a:rPr lang="de-CH" sz="2000" dirty="0">
                <a:latin typeface="Bio Sans"/>
              </a:rPr>
              <a:t>: Benutze die Angular CLI um den </a:t>
            </a:r>
            <a:r>
              <a:rPr lang="de-CH" sz="2000" dirty="0" err="1">
                <a:latin typeface="Bio Sans"/>
              </a:rPr>
              <a:t>empty</a:t>
            </a:r>
            <a:r>
              <a:rPr lang="de-CH" sz="2000" dirty="0">
                <a:latin typeface="Bio Sans"/>
              </a:rPr>
              <a:t> Service zu generieren)</a:t>
            </a:r>
          </a:p>
          <a:p>
            <a:r>
              <a:rPr lang="de-CH" sz="2000" dirty="0">
                <a:latin typeface="Bio Sans"/>
              </a:rPr>
              <a:t>Der </a:t>
            </a:r>
            <a:r>
              <a:rPr lang="de-CH" sz="2000" dirty="0" err="1">
                <a:latin typeface="Bio Sans"/>
              </a:rPr>
              <a:t>TodoService</a:t>
            </a:r>
            <a:r>
              <a:rPr lang="de-CH" sz="2000" dirty="0">
                <a:latin typeface="Bio Sans"/>
              </a:rPr>
              <a:t> soll als </a:t>
            </a:r>
            <a:r>
              <a:rPr lang="de-CH" sz="2000" b="1" dirty="0" err="1">
                <a:latin typeface="Bio Sans"/>
              </a:rPr>
              <a:t>Dependency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dirty="0">
                <a:latin typeface="Bio Sans"/>
              </a:rPr>
              <a:t>den </a:t>
            </a:r>
            <a:r>
              <a:rPr lang="de-CH" sz="2000" b="1" dirty="0" err="1">
                <a:latin typeface="Bio Sans"/>
              </a:rPr>
              <a:t>HttpClient</a:t>
            </a:r>
            <a:r>
              <a:rPr lang="de-CH" sz="2000" b="1" dirty="0">
                <a:latin typeface="Bio Sans"/>
              </a:rPr>
              <a:t> </a:t>
            </a:r>
            <a:r>
              <a:rPr lang="de-CH" sz="2000" dirty="0">
                <a:latin typeface="Bio Sans"/>
              </a:rPr>
              <a:t>für den Zugriff auf die </a:t>
            </a:r>
            <a:r>
              <a:rPr lang="de-CH" sz="2000" dirty="0" err="1">
                <a:latin typeface="Bio Sans"/>
              </a:rPr>
              <a:t>Todos</a:t>
            </a:r>
            <a:r>
              <a:rPr lang="de-CH" sz="2000" dirty="0">
                <a:latin typeface="Bio Sans"/>
              </a:rPr>
              <a:t> (</a:t>
            </a:r>
            <a:r>
              <a:rPr lang="de-CH" sz="2000" dirty="0" err="1">
                <a:latin typeface="Bio Sans"/>
              </a:rPr>
              <a:t>todos.json</a:t>
            </a:r>
            <a:r>
              <a:rPr lang="de-CH" sz="2000" dirty="0">
                <a:latin typeface="Bio Sans"/>
              </a:rPr>
              <a:t>) benutzen</a:t>
            </a:r>
            <a:endParaRPr lang="de-CH" sz="2000" dirty="0"/>
          </a:p>
          <a:p>
            <a:r>
              <a:rPr lang="de-CH" sz="2000" b="1" dirty="0" err="1">
                <a:latin typeface="Bio Sans"/>
              </a:rPr>
              <a:t>HttpClientModule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dirty="0">
                <a:latin typeface="Bio Sans"/>
              </a:rPr>
              <a:t>entsprechend im </a:t>
            </a:r>
            <a:r>
              <a:rPr lang="de-CH" sz="2000" b="1" dirty="0">
                <a:latin typeface="Bio Sans"/>
              </a:rPr>
              <a:t>«</a:t>
            </a:r>
            <a:r>
              <a:rPr lang="de-CH" sz="2000" b="1" dirty="0" err="1">
                <a:latin typeface="Bio Sans"/>
              </a:rPr>
              <a:t>app.module.ts</a:t>
            </a:r>
            <a:r>
              <a:rPr lang="de-CH" sz="2000" b="1" dirty="0">
                <a:latin typeface="Bio Sans"/>
              </a:rPr>
              <a:t>» importieren</a:t>
            </a:r>
            <a:endParaRPr lang="de-CH" sz="2000" dirty="0"/>
          </a:p>
          <a:p>
            <a:r>
              <a:rPr lang="de-CH" sz="2000" b="1" dirty="0">
                <a:latin typeface="Bio Sans"/>
              </a:rPr>
              <a:t>Erstelle </a:t>
            </a:r>
            <a:r>
              <a:rPr lang="de-CH" sz="2000" dirty="0">
                <a:latin typeface="Bio Sans"/>
              </a:rPr>
              <a:t>eine </a:t>
            </a:r>
            <a:r>
              <a:rPr lang="de-CH" sz="2000" b="1" dirty="0" err="1">
                <a:latin typeface="Bio Sans"/>
              </a:rPr>
              <a:t>load</a:t>
            </a:r>
            <a:r>
              <a:rPr lang="de-CH" sz="2000" b="1" dirty="0">
                <a:latin typeface="Bio Sans"/>
              </a:rPr>
              <a:t>()-Methode (asynchron)</a:t>
            </a:r>
            <a:r>
              <a:rPr lang="de-CH" sz="2000" dirty="0">
                <a:latin typeface="Bio Sans"/>
              </a:rPr>
              <a:t> im </a:t>
            </a:r>
            <a:r>
              <a:rPr lang="de-CH" sz="2000" dirty="0" err="1">
                <a:latin typeface="Bio Sans"/>
              </a:rPr>
              <a:t>TodoService</a:t>
            </a:r>
            <a:r>
              <a:rPr lang="de-CH" sz="2000" dirty="0">
                <a:latin typeface="Bio Sans"/>
              </a:rPr>
              <a:t>, die die </a:t>
            </a:r>
            <a:r>
              <a:rPr lang="de-CH" sz="2000" dirty="0" err="1">
                <a:latin typeface="Bio Sans"/>
              </a:rPr>
              <a:t>Todos</a:t>
            </a:r>
            <a:r>
              <a:rPr lang="de-CH" sz="2000" dirty="0">
                <a:latin typeface="Bio Sans"/>
              </a:rPr>
              <a:t> aus dem </a:t>
            </a:r>
            <a:r>
              <a:rPr lang="de-CH" sz="2000" dirty="0" err="1">
                <a:latin typeface="Bio Sans"/>
              </a:rPr>
              <a:t>todos.json</a:t>
            </a:r>
            <a:r>
              <a:rPr lang="de-CH" sz="2000" dirty="0">
                <a:latin typeface="Bio Sans"/>
              </a:rPr>
              <a:t> bereitstellt.</a:t>
            </a:r>
          </a:p>
          <a:p>
            <a:r>
              <a:rPr lang="de-CH" sz="2000" b="1" dirty="0">
                <a:latin typeface="Bio Sans"/>
              </a:rPr>
              <a:t>Initialisiere </a:t>
            </a:r>
            <a:r>
              <a:rPr lang="de-CH" sz="2000" dirty="0">
                <a:latin typeface="Bio Sans"/>
              </a:rPr>
              <a:t>das </a:t>
            </a:r>
            <a:r>
              <a:rPr lang="de-CH" sz="2000" b="1" dirty="0" err="1">
                <a:latin typeface="Bio Sans"/>
              </a:rPr>
              <a:t>items</a:t>
            </a:r>
            <a:r>
              <a:rPr lang="de-CH" sz="2000" b="1" dirty="0">
                <a:latin typeface="Bio Sans"/>
              </a:rPr>
              <a:t>-Array</a:t>
            </a:r>
            <a:r>
              <a:rPr lang="de-CH" sz="2000" dirty="0">
                <a:latin typeface="Bio Sans"/>
              </a:rPr>
              <a:t> in der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-Komponente </a:t>
            </a:r>
            <a:r>
              <a:rPr lang="de-CH" sz="2000" b="1" dirty="0">
                <a:latin typeface="Bio Sans"/>
              </a:rPr>
              <a:t>mit </a:t>
            </a:r>
            <a:r>
              <a:rPr lang="de-CH" sz="2000" dirty="0">
                <a:latin typeface="Bio Sans"/>
              </a:rPr>
              <a:t>der </a:t>
            </a:r>
            <a:r>
              <a:rPr lang="de-CH" sz="2000" b="1" dirty="0" err="1">
                <a:latin typeface="Bio Sans"/>
              </a:rPr>
              <a:t>TodoService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dirty="0" err="1">
                <a:latin typeface="Bio Sans"/>
              </a:rPr>
              <a:t>load</a:t>
            </a:r>
            <a:r>
              <a:rPr lang="de-CH" sz="2000" dirty="0">
                <a:latin typeface="Bio Sans"/>
              </a:rPr>
              <a:t>()-Methode.</a:t>
            </a:r>
          </a:p>
        </p:txBody>
      </p:sp>
    </p:spTree>
    <p:extLst>
      <p:ext uri="{BB962C8B-B14F-4D97-AF65-F5344CB8AC3E}">
        <p14:creationId xmlns:p14="http://schemas.microsoft.com/office/powerpoint/2010/main" val="30852264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13)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617091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Falls die Daten erfolgreich geladen wurden, möchten wir das mit einem </a:t>
            </a:r>
            <a:r>
              <a:rPr lang="de-CH" b="1">
                <a:latin typeface="Bio Sans"/>
              </a:rPr>
              <a:t>«</a:t>
            </a:r>
            <a:r>
              <a:rPr lang="de-CH" b="1" err="1">
                <a:latin typeface="Bio Sans"/>
              </a:rPr>
              <a:t>toast</a:t>
            </a:r>
            <a:r>
              <a:rPr lang="de-CH" b="1">
                <a:latin typeface="Bio Sans"/>
              </a:rPr>
              <a:t>» (Angular Material Snackbar)</a:t>
            </a:r>
            <a:r>
              <a:rPr lang="de-CH">
                <a:latin typeface="Bio Sans"/>
              </a:rPr>
              <a:t> entsprechend anzeigen</a:t>
            </a:r>
          </a:p>
          <a:p>
            <a:pPr lvl="1"/>
            <a:r>
              <a:rPr lang="de-CH">
                <a:latin typeface="Bio Sans"/>
                <a:hlinkClick r:id="rId2"/>
              </a:rPr>
              <a:t>https://material.angular.io/components/snack-bar/overview</a:t>
            </a:r>
            <a:endParaRPr lang="de-CH">
              <a:latin typeface="Bio Sans"/>
            </a:endParaRPr>
          </a:p>
          <a:p>
            <a:pPr lvl="1"/>
            <a:r>
              <a:rPr lang="de-CH" b="1">
                <a:latin typeface="Bio Sans"/>
              </a:rPr>
              <a:t>MatSnackBarModule </a:t>
            </a:r>
            <a:r>
              <a:rPr lang="de-CH">
                <a:latin typeface="Bio Sans"/>
              </a:rPr>
              <a:t>importieren, damit wir die Snackbar verwenden können</a:t>
            </a:r>
          </a:p>
          <a:p>
            <a:pPr lvl="1"/>
            <a:r>
              <a:rPr lang="de-CH" b="1">
                <a:latin typeface="Bio Sans"/>
              </a:rPr>
              <a:t>Snackbar Service als Dependency</a:t>
            </a:r>
            <a:r>
              <a:rPr lang="de-CH">
                <a:latin typeface="Bio Sans"/>
              </a:rPr>
              <a:t> im TodoService injecten</a:t>
            </a:r>
            <a:br>
              <a:rPr lang="de-CH">
                <a:latin typeface="Bio Sans"/>
              </a:rPr>
            </a:br>
            <a:endParaRPr lang="de-CH"/>
          </a:p>
          <a:p>
            <a:r>
              <a:rPr lang="de-CH">
                <a:latin typeface="Bio Sans"/>
              </a:rPr>
              <a:t>Im Fehlerfall wird ein leeres Array und entsprechendes Benutzerfeedback zurückgegeben</a:t>
            </a:r>
            <a:br>
              <a:rPr lang="de-CH">
                <a:latin typeface="Bio Sans"/>
              </a:rPr>
            </a:br>
            <a:r>
              <a:rPr lang="de-CH">
                <a:latin typeface="Bio Sans"/>
              </a:rPr>
              <a:t>(</a:t>
            </a:r>
            <a:r>
              <a:rPr lang="de-CH" b="1">
                <a:latin typeface="Bio Sans"/>
              </a:rPr>
              <a:t>Stichwort:</a:t>
            </a:r>
            <a:r>
              <a:rPr lang="de-CH">
                <a:latin typeface="Bio Sans"/>
              </a:rPr>
              <a:t> catchError (RxJs-operator))</a:t>
            </a:r>
          </a:p>
          <a:p>
            <a:pPr marL="0" indent="0">
              <a:buNone/>
            </a:pPr>
            <a:endParaRPr lang="de-CH"/>
          </a:p>
          <a:p>
            <a:pPr lvl="1"/>
            <a:endParaRPr lang="de-CH" sz="2000"/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00277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3" descr="Ein Bild, das Text enthält.&#10;&#10;Beschreibung automatisch generiert.">
            <a:extLst>
              <a:ext uri="{FF2B5EF4-FFF2-40B4-BE49-F238E27FC236}">
                <a16:creationId xmlns:a16="http://schemas.microsoft.com/office/drawing/2014/main" id="{45106F73-61D7-403D-BC20-FDE788114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692" y="2264141"/>
            <a:ext cx="4796692" cy="3619256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06E9F47-DC46-4A02-B5DB-26B56C39C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23805"/>
            <a:ext cx="7800441" cy="5696020"/>
          </a:xfrm>
          <a:custGeom>
            <a:avLst/>
            <a:gdLst>
              <a:gd name="connsiteX0" fmla="*/ 0 w 7800441"/>
              <a:gd name="connsiteY0" fmla="*/ 0 h 5696020"/>
              <a:gd name="connsiteX1" fmla="*/ 7800441 w 7800441"/>
              <a:gd name="connsiteY1" fmla="*/ 0 h 5696020"/>
              <a:gd name="connsiteX2" fmla="*/ 5037161 w 7800441"/>
              <a:gd name="connsiteY2" fmla="*/ 5696020 h 5696020"/>
              <a:gd name="connsiteX3" fmla="*/ 0 w 7800441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0441" h="5696020">
                <a:moveTo>
                  <a:pt x="0" y="0"/>
                </a:moveTo>
                <a:lnTo>
                  <a:pt x="7800441" y="0"/>
                </a:lnTo>
                <a:lnTo>
                  <a:pt x="5037161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662CF-269D-4787-B228-F5A32F1C3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14400"/>
            <a:ext cx="5592662" cy="1095375"/>
          </a:xfrm>
        </p:spPr>
        <p:txBody>
          <a:bodyPr lIns="91440" tIns="45720" rIns="91440" bIns="45720" anchor="ctr">
            <a:normAutofit/>
          </a:bodyPr>
          <a:lstStyle/>
          <a:p>
            <a:r>
              <a:rPr lang="de-CH" sz="3100">
                <a:solidFill>
                  <a:srgbClr val="FFFFFF"/>
                </a:solidFill>
                <a:latin typeface="Bio Sans"/>
              </a:rPr>
              <a:t>Modularisierung</a:t>
            </a:r>
            <a:endParaRPr lang="de-CH" sz="3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422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Module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689663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Applikationen sind modular aufgebaut</a:t>
            </a:r>
          </a:p>
          <a:p>
            <a:r>
              <a:rPr lang="de-CH">
                <a:latin typeface="Bio Sans"/>
              </a:rPr>
              <a:t>Container für zusammenhängenden Code</a:t>
            </a:r>
            <a:endParaRPr lang="de-CH"/>
          </a:p>
          <a:p>
            <a:r>
              <a:rPr lang="de-CH">
                <a:latin typeface="Bio Sans"/>
              </a:rPr>
              <a:t>Bekannte Module-Typen:</a:t>
            </a:r>
            <a:br>
              <a:rPr lang="de-CH">
                <a:latin typeface="Bio Sans"/>
              </a:rPr>
            </a:br>
            <a:r>
              <a:rPr lang="de-CH" sz="2000">
                <a:latin typeface="Bio Sans"/>
              </a:rPr>
              <a:t>- Core Module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</a:t>
            </a:r>
            <a:r>
              <a:rPr lang="de-CH" sz="2000" err="1">
                <a:latin typeface="Bio Sans"/>
              </a:rPr>
              <a:t>Shared</a:t>
            </a:r>
            <a:r>
              <a:rPr lang="de-CH" sz="2000">
                <a:latin typeface="Bio Sans"/>
              </a:rPr>
              <a:t> Module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</a:t>
            </a:r>
            <a:r>
              <a:rPr lang="de-CH" sz="2000" err="1">
                <a:latin typeface="Bio Sans"/>
              </a:rPr>
              <a:t>Application</a:t>
            </a:r>
            <a:r>
              <a:rPr lang="de-CH" sz="2000">
                <a:latin typeface="Bio Sans"/>
              </a:rPr>
              <a:t> Domain Module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Feature Module (</a:t>
            </a:r>
            <a:r>
              <a:rPr lang="de-CH" sz="2000" err="1">
                <a:latin typeface="Bio Sans"/>
              </a:rPr>
              <a:t>Lazy-Loaded</a:t>
            </a:r>
            <a:r>
              <a:rPr lang="de-CH" sz="2000">
                <a:latin typeface="Bio Sans"/>
              </a:rPr>
              <a:t>)</a:t>
            </a:r>
          </a:p>
          <a:p>
            <a:r>
              <a:rPr lang="de-CH">
                <a:latin typeface="Bio Sans"/>
              </a:rPr>
              <a:t>Beinhalten:</a:t>
            </a:r>
            <a:br>
              <a:rPr lang="de-CH">
                <a:latin typeface="Bio Sans"/>
              </a:rPr>
            </a:br>
            <a:r>
              <a:rPr lang="de-CH" sz="2000">
                <a:latin typeface="Bio Sans"/>
              </a:rPr>
              <a:t>- Components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Services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Pipes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</a:t>
            </a:r>
            <a:r>
              <a:rPr lang="de-CH" sz="2000" err="1">
                <a:latin typeface="Bio Sans"/>
              </a:rPr>
              <a:t>Directives</a:t>
            </a:r>
          </a:p>
        </p:txBody>
      </p:sp>
    </p:spTree>
    <p:extLst>
      <p:ext uri="{BB962C8B-B14F-4D97-AF65-F5344CB8AC3E}">
        <p14:creationId xmlns:p14="http://schemas.microsoft.com/office/powerpoint/2010/main" val="3874145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2CFDB-E74E-48E8-BFBC-DCC953399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Style Guide (Beispiel)</a:t>
            </a:r>
            <a:endParaRPr lang="en-US"/>
          </a:p>
        </p:txBody>
      </p:sp>
      <p:pic>
        <p:nvPicPr>
          <p:cNvPr id="4" name="Grafik 6">
            <a:extLst>
              <a:ext uri="{FF2B5EF4-FFF2-40B4-BE49-F238E27FC236}">
                <a16:creationId xmlns:a16="http://schemas.microsoft.com/office/drawing/2014/main" id="{F4C56714-6991-4A24-97C2-D67E3EDF0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89" y="2678793"/>
            <a:ext cx="11154541" cy="3134130"/>
          </a:xfrm>
          <a:prstGeom prst="rect">
            <a:avLst/>
          </a:prstGeom>
        </p:spPr>
      </p:pic>
      <p:pic>
        <p:nvPicPr>
          <p:cNvPr id="5" name="Grafik 8">
            <a:extLst>
              <a:ext uri="{FF2B5EF4-FFF2-40B4-BE49-F238E27FC236}">
                <a16:creationId xmlns:a16="http://schemas.microsoft.com/office/drawing/2014/main" id="{301FFC2E-0564-4219-B8AA-0D6C93E1D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59" y="1490091"/>
            <a:ext cx="10217331" cy="115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153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14)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653377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sz="2400" dirty="0" err="1">
                <a:latin typeface="Bio Sans"/>
              </a:rPr>
              <a:t>Todo</a:t>
            </a:r>
            <a:r>
              <a:rPr lang="de-CH" sz="2400" dirty="0">
                <a:latin typeface="Bio Sans"/>
              </a:rPr>
              <a:t>-Module erstellen: </a:t>
            </a:r>
            <a:r>
              <a:rPr lang="de-CH" sz="2400" b="1" dirty="0" err="1">
                <a:latin typeface="Bio Sans"/>
              </a:rPr>
              <a:t>ng</a:t>
            </a:r>
            <a:r>
              <a:rPr lang="de-CH" sz="2400" b="1" dirty="0">
                <a:latin typeface="Bio Sans"/>
              </a:rPr>
              <a:t> g m </a:t>
            </a:r>
            <a:r>
              <a:rPr lang="de-CH" sz="2400" b="1" dirty="0" err="1">
                <a:latin typeface="Bio Sans"/>
              </a:rPr>
              <a:t>todo</a:t>
            </a:r>
            <a:endParaRPr lang="de-CH" sz="2400" b="1" dirty="0">
              <a:latin typeface="Bio Sans"/>
            </a:endParaRPr>
          </a:p>
          <a:p>
            <a:r>
              <a:rPr lang="de-CH" sz="2400" dirty="0">
                <a:latin typeface="Bio Sans"/>
              </a:rPr>
              <a:t>Ordner </a:t>
            </a:r>
            <a:r>
              <a:rPr lang="de-CH" sz="2400" b="1" dirty="0">
                <a:latin typeface="Bio Sans"/>
              </a:rPr>
              <a:t>"</a:t>
            </a:r>
            <a:r>
              <a:rPr lang="de-CH" sz="2400" b="1" dirty="0" err="1">
                <a:latin typeface="Bio Sans"/>
              </a:rPr>
              <a:t>app</a:t>
            </a:r>
            <a:r>
              <a:rPr lang="de-CH" sz="2400" b="1" dirty="0">
                <a:latin typeface="Bio Sans"/>
              </a:rPr>
              <a:t>/</a:t>
            </a:r>
            <a:r>
              <a:rPr lang="de-CH" sz="2400" b="1" dirty="0" err="1">
                <a:latin typeface="Bio Sans"/>
              </a:rPr>
              <a:t>todo</a:t>
            </a:r>
            <a:r>
              <a:rPr lang="de-CH" sz="2400" b="1" dirty="0">
                <a:latin typeface="Bio Sans"/>
              </a:rPr>
              <a:t>/</a:t>
            </a:r>
            <a:r>
              <a:rPr lang="de-CH" sz="2400" b="1" dirty="0" err="1">
                <a:latin typeface="Bio Sans"/>
              </a:rPr>
              <a:t>components</a:t>
            </a:r>
            <a:r>
              <a:rPr lang="de-CH" sz="2400" b="1" dirty="0">
                <a:latin typeface="Bio Sans"/>
              </a:rPr>
              <a:t>"</a:t>
            </a:r>
            <a:r>
              <a:rPr lang="de-CH" sz="2400" dirty="0">
                <a:latin typeface="Bio Sans"/>
              </a:rPr>
              <a:t> erstellen und alle Components dorthin verschieben</a:t>
            </a:r>
          </a:p>
          <a:p>
            <a:r>
              <a:rPr lang="de-CH" sz="2400" dirty="0" err="1">
                <a:latin typeface="Bio Sans"/>
              </a:rPr>
              <a:t>TodoComponent</a:t>
            </a:r>
            <a:r>
              <a:rPr lang="de-CH" sz="2400" dirty="0">
                <a:latin typeface="Bio Sans"/>
              </a:rPr>
              <a:t> in </a:t>
            </a:r>
            <a:r>
              <a:rPr lang="de-CH" sz="2400" b="1" dirty="0">
                <a:latin typeface="Bio Sans"/>
              </a:rPr>
              <a:t>EIGENEN</a:t>
            </a:r>
            <a:r>
              <a:rPr lang="de-CH" sz="2400" dirty="0">
                <a:latin typeface="Bio Sans"/>
              </a:rPr>
              <a:t> Ordner </a:t>
            </a:r>
            <a:r>
              <a:rPr lang="de-CH" sz="2400" b="1" dirty="0">
                <a:latin typeface="Bio Sans"/>
              </a:rPr>
              <a:t>"</a:t>
            </a:r>
            <a:r>
              <a:rPr lang="de-CH" sz="2400" b="1" dirty="0" err="1">
                <a:latin typeface="Bio Sans"/>
              </a:rPr>
              <a:t>app</a:t>
            </a:r>
            <a:r>
              <a:rPr lang="de-CH" sz="2400" b="1" dirty="0">
                <a:latin typeface="Bio Sans"/>
              </a:rPr>
              <a:t>/</a:t>
            </a:r>
            <a:r>
              <a:rPr lang="de-CH" sz="2400" b="1" dirty="0" err="1">
                <a:latin typeface="Bio Sans"/>
              </a:rPr>
              <a:t>todo</a:t>
            </a:r>
            <a:r>
              <a:rPr lang="de-CH" sz="2400" b="1" dirty="0">
                <a:latin typeface="Bio Sans"/>
              </a:rPr>
              <a:t>/</a:t>
            </a:r>
            <a:r>
              <a:rPr lang="de-CH" sz="2400" b="1" dirty="0" err="1">
                <a:latin typeface="Bio Sans"/>
              </a:rPr>
              <a:t>components</a:t>
            </a:r>
            <a:r>
              <a:rPr lang="de-CH" sz="2400" b="1" dirty="0">
                <a:latin typeface="Bio Sans"/>
              </a:rPr>
              <a:t>/</a:t>
            </a:r>
            <a:r>
              <a:rPr lang="de-CH" sz="2400" b="1" dirty="0" err="1">
                <a:latin typeface="Bio Sans"/>
              </a:rPr>
              <a:t>todo</a:t>
            </a:r>
            <a:r>
              <a:rPr lang="de-CH" sz="2400" b="1" dirty="0">
                <a:latin typeface="Bio Sans"/>
              </a:rPr>
              <a:t>" </a:t>
            </a:r>
            <a:r>
              <a:rPr lang="de-CH" sz="2400" dirty="0">
                <a:latin typeface="Bio Sans"/>
              </a:rPr>
              <a:t>verschieben</a:t>
            </a:r>
            <a:endParaRPr lang="de-CH" dirty="0"/>
          </a:p>
          <a:p>
            <a:r>
              <a:rPr lang="de-CH" sz="2400" dirty="0">
                <a:latin typeface="Bio Sans"/>
              </a:rPr>
              <a:t>Alle notwendigen </a:t>
            </a:r>
            <a:r>
              <a:rPr lang="de-CH" sz="2400" b="1" dirty="0" err="1">
                <a:latin typeface="Bio Sans"/>
              </a:rPr>
              <a:t>Todo</a:t>
            </a:r>
            <a:r>
              <a:rPr lang="de-CH" sz="2400" b="1" dirty="0">
                <a:latin typeface="Bio Sans"/>
              </a:rPr>
              <a:t>-Komponenten</a:t>
            </a:r>
            <a:r>
              <a:rPr lang="de-CH" sz="2400" dirty="0">
                <a:latin typeface="Bio Sans"/>
              </a:rPr>
              <a:t> aus </a:t>
            </a:r>
            <a:r>
              <a:rPr lang="de-CH" sz="2400" dirty="0" err="1">
                <a:latin typeface="Bio Sans"/>
              </a:rPr>
              <a:t>AppModule</a:t>
            </a:r>
            <a:r>
              <a:rPr lang="de-CH" sz="2400" dirty="0">
                <a:latin typeface="Bio Sans"/>
              </a:rPr>
              <a:t> nach </a:t>
            </a:r>
            <a:r>
              <a:rPr lang="de-CH" sz="2400" dirty="0" err="1">
                <a:latin typeface="Bio Sans"/>
              </a:rPr>
              <a:t>TodoModule</a:t>
            </a:r>
            <a:r>
              <a:rPr lang="de-CH" sz="2400" dirty="0">
                <a:latin typeface="Bio Sans"/>
              </a:rPr>
              <a:t> </a:t>
            </a:r>
            <a:r>
              <a:rPr lang="de-CH" sz="2400" b="1" dirty="0">
                <a:latin typeface="Bio Sans"/>
              </a:rPr>
              <a:t>verschieben</a:t>
            </a:r>
          </a:p>
          <a:p>
            <a:r>
              <a:rPr lang="de-CH" sz="2400" b="1" dirty="0" err="1">
                <a:latin typeface="Bio Sans"/>
              </a:rPr>
              <a:t>Todo</a:t>
            </a:r>
            <a:r>
              <a:rPr lang="de-CH" sz="2400" b="1" dirty="0">
                <a:latin typeface="Bio Sans"/>
              </a:rPr>
              <a:t>-Komponenten </a:t>
            </a:r>
            <a:r>
              <a:rPr lang="de-CH" sz="2400" dirty="0">
                <a:latin typeface="Bio Sans"/>
              </a:rPr>
              <a:t>exportieren im </a:t>
            </a:r>
            <a:r>
              <a:rPr lang="de-CH" sz="2400" dirty="0" err="1">
                <a:latin typeface="Bio Sans"/>
              </a:rPr>
              <a:t>TodoModule</a:t>
            </a:r>
            <a:endParaRPr lang="de-CH" sz="2400" dirty="0">
              <a:latin typeface="Bio Sans"/>
            </a:endParaRPr>
          </a:p>
          <a:p>
            <a:r>
              <a:rPr lang="de-CH" sz="2400" b="1" dirty="0" err="1">
                <a:latin typeface="Bio Sans"/>
              </a:rPr>
              <a:t>TodoModule</a:t>
            </a:r>
            <a:r>
              <a:rPr lang="de-CH" sz="2400" b="1" dirty="0">
                <a:latin typeface="Bio Sans"/>
              </a:rPr>
              <a:t> </a:t>
            </a:r>
            <a:r>
              <a:rPr lang="de-CH" sz="2400" dirty="0">
                <a:latin typeface="Bio Sans"/>
              </a:rPr>
              <a:t>in </a:t>
            </a:r>
            <a:r>
              <a:rPr lang="de-CH" sz="2400" dirty="0" err="1">
                <a:latin typeface="Bio Sans"/>
              </a:rPr>
              <a:t>AppModule</a:t>
            </a:r>
            <a:r>
              <a:rPr lang="de-CH" sz="2400" dirty="0">
                <a:latin typeface="Bio Sans"/>
              </a:rPr>
              <a:t> importieren</a:t>
            </a:r>
            <a:endParaRPr lang="de-CH" sz="2400" b="1" dirty="0"/>
          </a:p>
        </p:txBody>
      </p:sp>
    </p:spTree>
    <p:extLst>
      <p:ext uri="{BB962C8B-B14F-4D97-AF65-F5344CB8AC3E}">
        <p14:creationId xmlns:p14="http://schemas.microsoft.com/office/powerpoint/2010/main" val="5851325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653377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sz="2400" b="1" dirty="0">
                <a:latin typeface="Bio Sans"/>
              </a:rPr>
              <a:t>An dieser Stelle sollten wir ein </a:t>
            </a:r>
            <a:r>
              <a:rPr lang="de-CH" sz="2400" b="1" dirty="0" err="1">
                <a:latin typeface="Bio Sans"/>
              </a:rPr>
              <a:t>Todo-FeatureModule</a:t>
            </a:r>
            <a:r>
              <a:rPr lang="de-CH" sz="2400" b="1" dirty="0">
                <a:latin typeface="Bio Sans"/>
              </a:rPr>
              <a:t> haben, mit der gekapselten Logik rund um die </a:t>
            </a:r>
            <a:r>
              <a:rPr lang="de-CH" sz="2400" b="1" dirty="0" err="1">
                <a:latin typeface="Bio Sans"/>
              </a:rPr>
              <a:t>Todos</a:t>
            </a:r>
            <a:r>
              <a:rPr lang="de-CH" sz="2400" b="1" dirty="0">
                <a:latin typeface="Bio Sans"/>
              </a:rPr>
              <a:t>.</a:t>
            </a:r>
            <a:endParaRPr lang="de-CH" sz="2400" b="1" dirty="0"/>
          </a:p>
        </p:txBody>
      </p:sp>
    </p:spTree>
    <p:extLst>
      <p:ext uri="{BB962C8B-B14F-4D97-AF65-F5344CB8AC3E}">
        <p14:creationId xmlns:p14="http://schemas.microsoft.com/office/powerpoint/2010/main" val="39353523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5F4D120-3921-42A8-A063-46B023CB0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2A43AC4F-FEF6-4E61-ABE3-4493DD79B4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2216"/>
          <a:stretch/>
        </p:blipFill>
        <p:spPr>
          <a:xfrm>
            <a:off x="4476307" y="595421"/>
            <a:ext cx="7715693" cy="565843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D01B3E5-85F4-41A9-A504-D5E6268DE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29"/>
          <a:stretch>
            <a:fillRect/>
          </a:stretch>
        </p:blipFill>
        <p:spPr>
          <a:xfrm>
            <a:off x="3466214" y="550975"/>
            <a:ext cx="8725786" cy="5756049"/>
          </a:xfrm>
          <a:custGeom>
            <a:avLst/>
            <a:gdLst>
              <a:gd name="connsiteX0" fmla="*/ 0 w 8725786"/>
              <a:gd name="connsiteY0" fmla="*/ 0 h 5756049"/>
              <a:gd name="connsiteX1" fmla="*/ 8725786 w 8725786"/>
              <a:gd name="connsiteY1" fmla="*/ 0 h 5756049"/>
              <a:gd name="connsiteX2" fmla="*/ 8725786 w 8725786"/>
              <a:gd name="connsiteY2" fmla="*/ 5756049 h 5756049"/>
              <a:gd name="connsiteX3" fmla="*/ 0 w 8725786"/>
              <a:gd name="connsiteY3" fmla="*/ 5756049 h 575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25786" h="5756049">
                <a:moveTo>
                  <a:pt x="0" y="0"/>
                </a:moveTo>
                <a:lnTo>
                  <a:pt x="8725786" y="0"/>
                </a:lnTo>
                <a:lnTo>
                  <a:pt x="8725786" y="5756049"/>
                </a:lnTo>
                <a:lnTo>
                  <a:pt x="0" y="575604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B551F7-29BF-4D11-9BB1-9D1987B2F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41" y="2746394"/>
            <a:ext cx="3948269" cy="238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Routing</a:t>
            </a:r>
          </a:p>
        </p:txBody>
      </p:sp>
      <p:pic>
        <p:nvPicPr>
          <p:cNvPr id="10" name="Picture 9" descr="A picture containing drawing&#10;&#10;Description automatically generated" hidden="1">
            <a:extLst>
              <a:ext uri="{FF2B5EF4-FFF2-40B4-BE49-F238E27FC236}">
                <a16:creationId xmlns:a16="http://schemas.microsoft.com/office/drawing/2014/main" id="{69A5B8A4-7078-454B-AE31-9B85CF22A2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1" b="2216"/>
          <a:stretch/>
        </p:blipFill>
        <p:spPr>
          <a:xfrm>
            <a:off x="4476307" y="595421"/>
            <a:ext cx="7715693" cy="565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047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Routing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de-CH" dirty="0">
                <a:latin typeface="Bio Sans"/>
              </a:rPr>
              <a:t>Globale </a:t>
            </a:r>
            <a:r>
              <a:rPr lang="de-CH" dirty="0" err="1">
                <a:latin typeface="Bio Sans"/>
              </a:rPr>
              <a:t>Routes</a:t>
            </a:r>
            <a:r>
              <a:rPr lang="de-CH" dirty="0">
                <a:latin typeface="Bio Sans"/>
              </a:rPr>
              <a:t> im </a:t>
            </a:r>
            <a:r>
              <a:rPr lang="de-CH" dirty="0" err="1">
                <a:latin typeface="Bio Sans"/>
              </a:rPr>
              <a:t>AppRoutingModule</a:t>
            </a:r>
            <a:endParaRPr lang="de-CH" dirty="0">
              <a:latin typeface="Bio Sans"/>
            </a:endParaRPr>
          </a:p>
          <a:p>
            <a:r>
              <a:rPr lang="de-CH" dirty="0">
                <a:latin typeface="Bio Sans"/>
              </a:rPr>
              <a:t>Jedes Module kann eigene Route-Definitionen haben</a:t>
            </a:r>
            <a:endParaRPr lang="de-CH" dirty="0"/>
          </a:p>
          <a:p>
            <a:r>
              <a:rPr lang="de-CH" dirty="0">
                <a:latin typeface="Bio Sans"/>
              </a:rPr>
              <a:t>Redirects/Wildcards möglich</a:t>
            </a:r>
          </a:p>
          <a:p>
            <a:r>
              <a:rPr lang="de-CH" dirty="0">
                <a:latin typeface="Bio Sans"/>
              </a:rPr>
              <a:t>Child-</a:t>
            </a:r>
            <a:r>
              <a:rPr lang="de-CH" dirty="0" err="1">
                <a:latin typeface="Bio Sans"/>
              </a:rPr>
              <a:t>Routes</a:t>
            </a:r>
            <a:r>
              <a:rPr lang="de-CH" dirty="0">
                <a:latin typeface="Bio Sans"/>
              </a:rPr>
              <a:t> möglich</a:t>
            </a:r>
          </a:p>
          <a:p>
            <a:pPr marL="0" indent="0">
              <a:buNone/>
            </a:pPr>
            <a:endParaRPr lang="de-CH" sz="2000" dirty="0"/>
          </a:p>
          <a:p>
            <a:pPr marL="0" indent="0">
              <a:buNone/>
            </a:pPr>
            <a:endParaRPr lang="de-CH" sz="2000" dirty="0"/>
          </a:p>
          <a:p>
            <a:endParaRPr lang="de-CH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D162535-9399-460D-99B1-844F7AA23150}"/>
              </a:ext>
            </a:extLst>
          </p:cNvPr>
          <p:cNvSpPr txBox="1"/>
          <p:nvPr/>
        </p:nvSpPr>
        <p:spPr>
          <a:xfrm>
            <a:off x="816040" y="5604111"/>
            <a:ext cx="80227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 dirty="0"/>
              <a:t>https://angular.io/guide/routing-overview</a:t>
            </a:r>
          </a:p>
        </p:txBody>
      </p:sp>
    </p:spTree>
    <p:extLst>
      <p:ext uri="{BB962C8B-B14F-4D97-AF65-F5344CB8AC3E}">
        <p14:creationId xmlns:p14="http://schemas.microsoft.com/office/powerpoint/2010/main" val="14042449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A709E-796A-4E71-B347-7EB83FE93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0684F-53B7-484C-B32F-FDD471180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426591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b="1" err="1">
                <a:latin typeface="Bio Sans"/>
              </a:rPr>
              <a:t>Abstrakte</a:t>
            </a:r>
            <a:r>
              <a:rPr lang="en-US" b="1">
                <a:latin typeface="Bio Sans"/>
              </a:rPr>
              <a:t> Definition:</a:t>
            </a:r>
            <a:endParaRPr lang="en-US" b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C5C79D-3835-4180-ADE2-C2B5B6411ED3}"/>
              </a:ext>
            </a:extLst>
          </p:cNvPr>
          <p:cNvSpPr/>
          <p:nvPr/>
        </p:nvSpPr>
        <p:spPr>
          <a:xfrm>
            <a:off x="893039" y="3384304"/>
            <a:ext cx="4858247" cy="25046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Router Outlet</a:t>
            </a:r>
          </a:p>
          <a:p>
            <a:pPr algn="ctr"/>
            <a:r>
              <a:rPr lang="de-CH"/>
              <a:t>&lt;router-outlet&gt;&lt;/router-outlet&gt;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467CE1-DC95-4B40-9660-8ABFFCE0C0F7}"/>
              </a:ext>
            </a:extLst>
          </p:cNvPr>
          <p:cNvSpPr/>
          <p:nvPr/>
        </p:nvSpPr>
        <p:spPr>
          <a:xfrm>
            <a:off x="893039" y="2609861"/>
            <a:ext cx="1304015" cy="4214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Todo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5C3499-F5B4-468C-8A35-E1B5DB84D8A8}"/>
              </a:ext>
            </a:extLst>
          </p:cNvPr>
          <p:cNvSpPr/>
          <p:nvPr/>
        </p:nvSpPr>
        <p:spPr>
          <a:xfrm>
            <a:off x="2349454" y="2609860"/>
            <a:ext cx="1304015" cy="421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Add Todo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581033-0205-4248-8CE3-F5A72B7CB7C9}"/>
              </a:ext>
            </a:extLst>
          </p:cNvPr>
          <p:cNvSpPr txBox="1"/>
          <p:nvPr/>
        </p:nvSpPr>
        <p:spPr>
          <a:xfrm>
            <a:off x="6888946" y="2661679"/>
            <a:ext cx="2857321" cy="646331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CH"/>
              <a:t>/home -&gt; TodoComponent</a:t>
            </a:r>
          </a:p>
          <a:p>
            <a:r>
              <a:rPr lang="de-CH"/>
              <a:t>/add -&gt; TodoAddComponent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550D2A-509B-4677-9EFA-015369391CB5}"/>
              </a:ext>
            </a:extLst>
          </p:cNvPr>
          <p:cNvSpPr txBox="1"/>
          <p:nvPr/>
        </p:nvSpPr>
        <p:spPr>
          <a:xfrm>
            <a:off x="2407505" y="2231195"/>
            <a:ext cx="1187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/add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4988A9-EF75-4063-8D7C-93A2D4CE3018}"/>
              </a:ext>
            </a:extLst>
          </p:cNvPr>
          <p:cNvSpPr txBox="1"/>
          <p:nvPr/>
        </p:nvSpPr>
        <p:spPr>
          <a:xfrm>
            <a:off x="1171339" y="223119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/home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818B9-4BB2-468A-95B7-E8A567C755BF}"/>
              </a:ext>
            </a:extLst>
          </p:cNvPr>
          <p:cNvSpPr txBox="1"/>
          <p:nvPr/>
        </p:nvSpPr>
        <p:spPr>
          <a:xfrm>
            <a:off x="6824823" y="2231634"/>
            <a:ext cx="226979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CH"/>
              <a:t>Route-</a:t>
            </a:r>
            <a:r>
              <a:rPr lang="de-CH" err="1"/>
              <a:t>Configuration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07521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E6FEE-3673-4207-A9AE-DBC95C563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2817B-38B5-40DB-B80A-29EA80FD7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744091"/>
            <a:ext cx="10515600" cy="4732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sz="2000" b="1" dirty="0">
                <a:latin typeface="Bio Sans"/>
              </a:rPr>
              <a:t>Da wir nun </a:t>
            </a:r>
            <a:r>
              <a:rPr lang="de-CH" sz="2000" b="1" dirty="0" err="1">
                <a:latin typeface="Bio Sans"/>
              </a:rPr>
              <a:t>Todo-Komponent</a:t>
            </a:r>
            <a:r>
              <a:rPr lang="de-CH" sz="2000" b="1" dirty="0">
                <a:latin typeface="Bio Sans"/>
              </a:rPr>
              <a:t> für das Anzeigen der </a:t>
            </a:r>
            <a:r>
              <a:rPr lang="de-CH" sz="2000" b="1" dirty="0" err="1">
                <a:latin typeface="Bio Sans"/>
              </a:rPr>
              <a:t>Todo's</a:t>
            </a:r>
            <a:r>
              <a:rPr lang="de-CH" sz="2000" b="1" dirty="0">
                <a:latin typeface="Bio Sans"/>
              </a:rPr>
              <a:t> haben und eine </a:t>
            </a:r>
            <a:r>
              <a:rPr lang="de-CH" sz="2000" b="1" dirty="0" err="1">
                <a:latin typeface="Bio Sans"/>
              </a:rPr>
              <a:t>TodoAdd</a:t>
            </a:r>
            <a:endParaRPr lang="de-CH" sz="2000" b="1" dirty="0"/>
          </a:p>
          <a:p>
            <a:pPr marL="0" indent="0">
              <a:buNone/>
            </a:pPr>
            <a:r>
              <a:rPr lang="de-CH" sz="2000" b="1" dirty="0">
                <a:latin typeface="Bio Sans"/>
              </a:rPr>
              <a:t>Komponente für das Hinzufügen, sind wir nun in der Lage, die Komponenten auf</a:t>
            </a:r>
            <a:endParaRPr lang="de-CH" sz="2000" b="1" dirty="0"/>
          </a:p>
          <a:p>
            <a:pPr marL="0" indent="0">
              <a:buNone/>
            </a:pPr>
            <a:r>
              <a:rPr lang="de-CH" sz="2000" b="1" dirty="0" err="1">
                <a:latin typeface="Bio Sans"/>
              </a:rPr>
              <a:t>indiviuellen</a:t>
            </a:r>
            <a:r>
              <a:rPr lang="de-CH" sz="2000" b="1" dirty="0">
                <a:latin typeface="Bio Sans"/>
              </a:rPr>
              <a:t> Routings anzuzeigen.</a:t>
            </a:r>
            <a:endParaRPr lang="de-CH" sz="2000" b="1" dirty="0"/>
          </a:p>
          <a:p>
            <a:endParaRPr lang="de-CH" dirty="0"/>
          </a:p>
          <a:p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429D97-522F-4F9A-9BC2-9C2BED17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40" y="3856008"/>
            <a:ext cx="4086207" cy="243360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6191720-9014-492C-8E77-F1A43EA8D7A6}"/>
              </a:ext>
            </a:extLst>
          </p:cNvPr>
          <p:cNvSpPr txBox="1"/>
          <p:nvPr/>
        </p:nvSpPr>
        <p:spPr>
          <a:xfrm>
            <a:off x="1279120" y="3396731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>
                <a:latin typeface="Bio sans"/>
              </a:rPr>
              <a:t>http://localhost:4200/todo</a:t>
            </a:r>
          </a:p>
        </p:txBody>
      </p:sp>
      <p:cxnSp>
        <p:nvCxnSpPr>
          <p:cNvPr id="8" name="Straight Arrow Connector 5">
            <a:extLst>
              <a:ext uri="{FF2B5EF4-FFF2-40B4-BE49-F238E27FC236}">
                <a16:creationId xmlns:a16="http://schemas.microsoft.com/office/drawing/2014/main" id="{8530CF14-6034-45C5-9C71-2025381B8BD4}"/>
              </a:ext>
            </a:extLst>
          </p:cNvPr>
          <p:cNvCxnSpPr>
            <a:cxnSpLocks/>
          </p:cNvCxnSpPr>
          <p:nvPr/>
        </p:nvCxnSpPr>
        <p:spPr>
          <a:xfrm flipV="1">
            <a:off x="1349999" y="3803959"/>
            <a:ext cx="2471510" cy="759507"/>
          </a:xfrm>
          <a:prstGeom prst="straightConnector1">
            <a:avLst/>
          </a:prstGeom>
          <a:ln w="41275">
            <a:solidFill>
              <a:srgbClr val="FACD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9" descr="Ein Bild, das Text enthält.&#10;&#10;Beschreibung automatisch generiert.">
            <a:extLst>
              <a:ext uri="{FF2B5EF4-FFF2-40B4-BE49-F238E27FC236}">
                <a16:creationId xmlns:a16="http://schemas.microsoft.com/office/drawing/2014/main" id="{72ABC9C9-235D-44BE-88F7-0742A3F59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575" y="3935300"/>
            <a:ext cx="3350985" cy="235430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9F1D3A0-B5D2-4CCC-B709-D9CEC3677C7B}"/>
              </a:ext>
            </a:extLst>
          </p:cNvPr>
          <p:cNvSpPr txBox="1"/>
          <p:nvPr/>
        </p:nvSpPr>
        <p:spPr>
          <a:xfrm>
            <a:off x="6096000" y="3509527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>
                <a:latin typeface="Bio sans"/>
              </a:rPr>
              <a:t>http://localhost:4200/todo/add</a:t>
            </a:r>
          </a:p>
        </p:txBody>
      </p:sp>
      <p:cxnSp>
        <p:nvCxnSpPr>
          <p:cNvPr id="11" name="Straight Arrow Connector 5">
            <a:extLst>
              <a:ext uri="{FF2B5EF4-FFF2-40B4-BE49-F238E27FC236}">
                <a16:creationId xmlns:a16="http://schemas.microsoft.com/office/drawing/2014/main" id="{8A65CF34-ECCD-415A-B734-B75F5D3B59A9}"/>
              </a:ext>
            </a:extLst>
          </p:cNvPr>
          <p:cNvCxnSpPr>
            <a:cxnSpLocks/>
          </p:cNvCxnSpPr>
          <p:nvPr/>
        </p:nvCxnSpPr>
        <p:spPr>
          <a:xfrm flipV="1">
            <a:off x="6525080" y="3837918"/>
            <a:ext cx="2535009" cy="1013506"/>
          </a:xfrm>
          <a:prstGeom prst="straightConnector1">
            <a:avLst/>
          </a:prstGeom>
          <a:ln w="41275">
            <a:solidFill>
              <a:srgbClr val="FACD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6898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15)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408449"/>
            <a:ext cx="10515600" cy="5113337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b="1">
                <a:latin typeface="Bio Sans"/>
              </a:rPr>
              <a:t>app/app-routing.module.ts</a:t>
            </a:r>
            <a:r>
              <a:rPr lang="de-CH">
                <a:latin typeface="Bio Sans"/>
              </a:rPr>
              <a:t> </a:t>
            </a:r>
            <a:r>
              <a:rPr lang="de-CH" err="1">
                <a:latin typeface="Bio Sans"/>
              </a:rPr>
              <a:t>file</a:t>
            </a:r>
            <a:r>
              <a:rPr lang="de-CH">
                <a:latin typeface="Bio Sans"/>
              </a:rPr>
              <a:t> erstellen</a:t>
            </a:r>
          </a:p>
          <a:p>
            <a:endParaRPr lang="de-CH"/>
          </a:p>
          <a:p>
            <a:endParaRPr lang="de-CH"/>
          </a:p>
          <a:p>
            <a:endParaRPr lang="de-CH"/>
          </a:p>
          <a:p>
            <a:endParaRPr lang="de-CH"/>
          </a:p>
          <a:p>
            <a:endParaRPr lang="de-CH"/>
          </a:p>
          <a:p>
            <a:endParaRPr lang="de-CH"/>
          </a:p>
          <a:p>
            <a:endParaRPr lang="de-CH">
              <a:latin typeface="Bio Sans"/>
            </a:endParaRPr>
          </a:p>
          <a:p>
            <a:pPr marL="0" indent="0">
              <a:buNone/>
            </a:pPr>
            <a:endParaRPr lang="de-CH"/>
          </a:p>
          <a:p>
            <a:r>
              <a:rPr lang="de-CH" err="1">
                <a:latin typeface="Bio Sans"/>
              </a:rPr>
              <a:t>AppRoutingModule</a:t>
            </a:r>
            <a:r>
              <a:rPr lang="de-CH">
                <a:latin typeface="Bio Sans"/>
              </a:rPr>
              <a:t> in </a:t>
            </a:r>
            <a:r>
              <a:rPr lang="de-CH" err="1">
                <a:latin typeface="Bio Sans"/>
              </a:rPr>
              <a:t>AppModule</a:t>
            </a:r>
            <a:r>
              <a:rPr lang="de-CH">
                <a:latin typeface="Bio Sans"/>
              </a:rPr>
              <a:t> importieren</a:t>
            </a:r>
            <a:endParaRPr lang="de-CH"/>
          </a:p>
        </p:txBody>
      </p:sp>
      <p:pic>
        <p:nvPicPr>
          <p:cNvPr id="6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7355E0BF-C687-4AE5-8211-BAFAAB327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78" y="2585429"/>
            <a:ext cx="7170058" cy="292295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93E3C7F-A599-41DF-BD9E-938EDB1736EF}"/>
              </a:ext>
            </a:extLst>
          </p:cNvPr>
          <p:cNvSpPr txBox="1"/>
          <p:nvPr/>
        </p:nvSpPr>
        <p:spPr>
          <a:xfrm>
            <a:off x="3127826" y="2120894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>
                <a:latin typeface="Bio sans"/>
              </a:rPr>
              <a:t>app-</a:t>
            </a:r>
            <a:r>
              <a:rPr lang="de-DE" b="1" err="1">
                <a:latin typeface="Bio sans"/>
              </a:rPr>
              <a:t>routing.module.ts</a:t>
            </a:r>
          </a:p>
        </p:txBody>
      </p:sp>
    </p:spTree>
    <p:extLst>
      <p:ext uri="{BB962C8B-B14F-4D97-AF65-F5344CB8AC3E}">
        <p14:creationId xmlns:p14="http://schemas.microsoft.com/office/powerpoint/2010/main" val="2800071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308663"/>
            <a:ext cx="10515600" cy="485026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b="1" dirty="0" err="1">
                <a:latin typeface="Bio Sans"/>
              </a:rPr>
              <a:t>app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todo-routing.module.ts</a:t>
            </a:r>
            <a:r>
              <a:rPr lang="de-CH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file</a:t>
            </a:r>
            <a:r>
              <a:rPr lang="de-CH" dirty="0">
                <a:latin typeface="Bio Sans"/>
              </a:rPr>
              <a:t> erstellen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 err="1">
                <a:latin typeface="Bio Sans"/>
              </a:rPr>
              <a:t>TodoRoutingModule</a:t>
            </a:r>
            <a:r>
              <a:rPr lang="de-CH" dirty="0">
                <a:latin typeface="Bio Sans"/>
              </a:rPr>
              <a:t> in </a:t>
            </a:r>
            <a:r>
              <a:rPr lang="de-CH" dirty="0" err="1">
                <a:latin typeface="Bio Sans"/>
              </a:rPr>
              <a:t>TodoModule</a:t>
            </a:r>
            <a:r>
              <a:rPr lang="de-CH" dirty="0">
                <a:latin typeface="Bio Sans"/>
              </a:rPr>
              <a:t> importieren</a:t>
            </a:r>
            <a:endParaRPr lang="de-CH" dirty="0"/>
          </a:p>
        </p:txBody>
      </p:sp>
      <p:pic>
        <p:nvPicPr>
          <p:cNvPr id="6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26277AAC-92FF-4857-B301-93FF38919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2367648"/>
            <a:ext cx="5070371" cy="266698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CC4B6AC-DA7D-45F6-B810-E04DD13D7F2F}"/>
              </a:ext>
            </a:extLst>
          </p:cNvPr>
          <p:cNvSpPr txBox="1"/>
          <p:nvPr/>
        </p:nvSpPr>
        <p:spPr>
          <a:xfrm>
            <a:off x="2356755" y="1939465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latin typeface="Bio sans"/>
              </a:rPr>
              <a:t>todo-routing.module.ts</a:t>
            </a:r>
          </a:p>
        </p:txBody>
      </p:sp>
    </p:spTree>
    <p:extLst>
      <p:ext uri="{BB962C8B-B14F-4D97-AF65-F5344CB8AC3E}">
        <p14:creationId xmlns:p14="http://schemas.microsoft.com/office/powerpoint/2010/main" val="11115006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3FC70F16-B515-4E52-B310-A4860853F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83" y="2862105"/>
            <a:ext cx="4524375" cy="21336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507DAE1-BE4F-4420-9206-1DA434D72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143" y="1748838"/>
            <a:ext cx="3457575" cy="1362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040" y="417208"/>
            <a:ext cx="10515600" cy="663349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Routing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983" y="1748283"/>
            <a:ext cx="4820649" cy="1034474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2390428" y="2276895"/>
            <a:ext cx="5251942" cy="980790"/>
          </a:xfrm>
          <a:prstGeom prst="straightConnector1">
            <a:avLst/>
          </a:prstGeom>
          <a:ln w="28575">
            <a:solidFill>
              <a:srgbClr val="FACD33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B034AF96-E7B2-462F-BF4C-DAC33F21F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143" y="4159181"/>
            <a:ext cx="4295775" cy="12001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4F86BBA-B2E8-4462-99BD-DDD30F41E4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143" y="3190303"/>
            <a:ext cx="3114675" cy="89535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6963CB0-C85F-4A99-B4FA-0B72CACDAEB4}"/>
              </a:ext>
            </a:extLst>
          </p:cNvPr>
          <p:cNvSpPr txBox="1"/>
          <p:nvPr/>
        </p:nvSpPr>
        <p:spPr>
          <a:xfrm>
            <a:off x="1894112" y="1340751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Bio sans"/>
              </a:rPr>
              <a:t>Routing in code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328F197-159F-4201-8933-F37BE1A786FB}"/>
              </a:ext>
            </a:extLst>
          </p:cNvPr>
          <p:cNvSpPr txBox="1"/>
          <p:nvPr/>
        </p:nvSpPr>
        <p:spPr>
          <a:xfrm>
            <a:off x="6828969" y="1340751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Bio sans"/>
              </a:rPr>
              <a:t>Routing mit Parameter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CD6BDC6-D353-44E9-9BC3-DF507E6D0CCA}"/>
              </a:ext>
            </a:extLst>
          </p:cNvPr>
          <p:cNvSpPr txBox="1"/>
          <p:nvPr/>
        </p:nvSpPr>
        <p:spPr>
          <a:xfrm>
            <a:off x="1658257" y="2728685"/>
            <a:ext cx="228055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>
                <a:solidFill>
                  <a:srgbClr val="0070C0"/>
                </a:solidFill>
              </a:rPr>
              <a:t>private </a:t>
            </a:r>
            <a:r>
              <a:rPr lang="de-DE" sz="1200" err="1"/>
              <a:t>router</a:t>
            </a:r>
            <a:r>
              <a:rPr lang="de-DE" sz="1200"/>
              <a:t>: </a:t>
            </a:r>
            <a:r>
              <a:rPr lang="de-DE" sz="1200">
                <a:solidFill>
                  <a:srgbClr val="FF0000"/>
                </a:solidFill>
              </a:rPr>
              <a:t>Router</a:t>
            </a:r>
            <a:endParaRPr lang="de-DE" sz="1200">
              <a:solidFill>
                <a:srgbClr val="FF0000"/>
              </a:solidFill>
              <a:cs typeface="Calibri"/>
            </a:endParaRPr>
          </a:p>
        </p:txBody>
      </p:sp>
      <p:cxnSp>
        <p:nvCxnSpPr>
          <p:cNvPr id="13" name="Straight Arrow Connector 13">
            <a:extLst>
              <a:ext uri="{FF2B5EF4-FFF2-40B4-BE49-F238E27FC236}">
                <a16:creationId xmlns:a16="http://schemas.microsoft.com/office/drawing/2014/main" id="{62A987B6-EF48-4F4F-980D-D2A7C8D070F5}"/>
              </a:ext>
            </a:extLst>
          </p:cNvPr>
          <p:cNvCxnSpPr>
            <a:cxnSpLocks/>
          </p:cNvCxnSpPr>
          <p:nvPr/>
        </p:nvCxnSpPr>
        <p:spPr>
          <a:xfrm flipH="1">
            <a:off x="1900155" y="2993537"/>
            <a:ext cx="508416" cy="581647"/>
          </a:xfrm>
          <a:prstGeom prst="straightConnector1">
            <a:avLst/>
          </a:prstGeom>
          <a:ln w="28575">
            <a:solidFill>
              <a:srgbClr val="FACD33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1924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05B25-D10C-42DB-BA56-9AB2F4AD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16)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147C5-6748-40F7-B60E-D245721D3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335877"/>
            <a:ext cx="10515600" cy="4825264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passen nun die Navigations-Komponente so an, dass wir dort zwischen den beiden Views wechseln können:</a:t>
            </a:r>
            <a:endParaRPr lang="de-DE" b="1" dirty="0">
              <a:latin typeface="Bio Sans"/>
            </a:endParaRPr>
          </a:p>
          <a:p>
            <a:pPr lvl="1"/>
            <a:r>
              <a:rPr lang="de-CH" b="1" dirty="0">
                <a:latin typeface="Bio Sans"/>
              </a:rPr>
              <a:t>&lt;app-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</a:t>
            </a:r>
            <a:r>
              <a:rPr lang="de-CH" b="1" dirty="0" err="1">
                <a:latin typeface="Bio Sans"/>
              </a:rPr>
              <a:t>add</a:t>
            </a:r>
            <a:r>
              <a:rPr lang="de-CH" b="1" dirty="0">
                <a:latin typeface="Bio Sans"/>
              </a:rPr>
              <a:t>&gt;-Deklarative</a:t>
            </a:r>
            <a:r>
              <a:rPr lang="de-CH" dirty="0">
                <a:latin typeface="Bio Sans"/>
              </a:rPr>
              <a:t> aus dem Template der </a:t>
            </a:r>
            <a:r>
              <a:rPr lang="de-CH" dirty="0" err="1">
                <a:latin typeface="Bio Sans"/>
              </a:rPr>
              <a:t>Todo</a:t>
            </a:r>
            <a:r>
              <a:rPr lang="de-CH" dirty="0">
                <a:latin typeface="Bio Sans"/>
              </a:rPr>
              <a:t>-Komponente </a:t>
            </a:r>
            <a:r>
              <a:rPr lang="de-CH" b="1" dirty="0">
                <a:latin typeface="Bio Sans"/>
              </a:rPr>
              <a:t>entfernen</a:t>
            </a:r>
          </a:p>
          <a:p>
            <a:pPr lvl="1"/>
            <a:r>
              <a:rPr lang="de-CH" dirty="0">
                <a:latin typeface="Bio Sans"/>
              </a:rPr>
              <a:t>Im Template der Navigation-Komponente die Deklarative </a:t>
            </a:r>
            <a:r>
              <a:rPr lang="de-CH" b="1" dirty="0">
                <a:latin typeface="Bio Sans"/>
              </a:rPr>
              <a:t>&lt;app-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&gt;&lt;/app-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&gt; </a:t>
            </a:r>
            <a:r>
              <a:rPr lang="de-CH" dirty="0">
                <a:latin typeface="Bio Sans"/>
              </a:rPr>
              <a:t>durch die </a:t>
            </a:r>
            <a:r>
              <a:rPr lang="de-CH" b="1" dirty="0">
                <a:latin typeface="Bio Sans"/>
              </a:rPr>
              <a:t>&lt;</a:t>
            </a:r>
            <a:r>
              <a:rPr lang="de-CH" b="1" dirty="0" err="1">
                <a:latin typeface="Bio Sans"/>
              </a:rPr>
              <a:t>router</a:t>
            </a:r>
            <a:r>
              <a:rPr lang="de-CH" b="1" dirty="0">
                <a:latin typeface="Bio Sans"/>
              </a:rPr>
              <a:t>-outlet&gt;&lt;/</a:t>
            </a:r>
            <a:r>
              <a:rPr lang="de-CH" b="1" dirty="0" err="1">
                <a:latin typeface="Bio Sans"/>
              </a:rPr>
              <a:t>router</a:t>
            </a:r>
            <a:r>
              <a:rPr lang="de-CH" b="1" dirty="0">
                <a:latin typeface="Bio Sans"/>
              </a:rPr>
              <a:t>-outlet&gt;-</a:t>
            </a:r>
            <a:r>
              <a:rPr lang="de-CH" b="1" dirty="0" err="1">
                <a:latin typeface="Bio Sans"/>
              </a:rPr>
              <a:t>Directive</a:t>
            </a:r>
            <a:r>
              <a:rPr lang="de-CH" dirty="0">
                <a:latin typeface="Bio Sans"/>
              </a:rPr>
              <a:t> </a:t>
            </a:r>
            <a:r>
              <a:rPr lang="de-CH" b="1" dirty="0">
                <a:latin typeface="Bio Sans"/>
              </a:rPr>
              <a:t>ersetzen</a:t>
            </a:r>
            <a:r>
              <a:rPr lang="de-CH" dirty="0">
                <a:latin typeface="Bio Sans"/>
              </a:rPr>
              <a:t>.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Die Menu-Links wie folgt anpassen</a:t>
            </a:r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1"/>
            <a:r>
              <a:rPr lang="de-CH" dirty="0">
                <a:latin typeface="Bio Sans"/>
              </a:rPr>
              <a:t>Woher kommt den die </a:t>
            </a:r>
            <a:r>
              <a:rPr lang="de-CH" b="1" dirty="0">
                <a:latin typeface="Bio Sans"/>
              </a:rPr>
              <a:t>&lt;</a:t>
            </a:r>
            <a:r>
              <a:rPr lang="de-CH" b="1" dirty="0" err="1">
                <a:latin typeface="Bio Sans"/>
              </a:rPr>
              <a:t>router</a:t>
            </a:r>
            <a:r>
              <a:rPr lang="de-CH" b="1" dirty="0">
                <a:latin typeface="Bio Sans"/>
              </a:rPr>
              <a:t>-outlet&gt;-Direktive</a:t>
            </a:r>
            <a:r>
              <a:rPr lang="de-CH" dirty="0">
                <a:latin typeface="Bio Sans"/>
              </a:rPr>
              <a:t> und </a:t>
            </a:r>
            <a:r>
              <a:rPr lang="de-CH" b="1" dirty="0" err="1">
                <a:latin typeface="Bio Sans"/>
              </a:rPr>
              <a:t>RouterLink</a:t>
            </a:r>
            <a:r>
              <a:rPr lang="de-CH" b="1" dirty="0">
                <a:latin typeface="Bio Sans"/>
              </a:rPr>
              <a:t>-Direktive</a:t>
            </a:r>
            <a:r>
              <a:rPr lang="de-CH" dirty="0">
                <a:latin typeface="Bio Sans"/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2E530B-DC3C-4C63-A40D-C46914ABD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407" y="4045314"/>
            <a:ext cx="8518769" cy="106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98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D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E161-6289-4EF9-B729-74BC9A69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 err="1"/>
              <a:t>Todo</a:t>
            </a:r>
            <a:r>
              <a:rPr lang="en-US" sz="6000" dirty="0"/>
              <a:t>-Angular </a:t>
            </a:r>
            <a:r>
              <a:rPr lang="en-US" sz="6000" dirty="0" err="1"/>
              <a:t>Applikation</a:t>
            </a:r>
            <a:r>
              <a:rPr lang="en-US" sz="6000" dirty="0"/>
              <a:t> Tutorial</a:t>
            </a:r>
          </a:p>
        </p:txBody>
      </p:sp>
      <p:sp>
        <p:nvSpPr>
          <p:cNvPr id="15" name="Freeform: Shape 12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CB1BEC29-20AE-4F31-A31A-4080B9CD637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3"/>
          <a:srcRect r="12159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25554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05E4F47-B148-49E0-B472-BBF14931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rgbClr val="FFDC2D"/>
              </a:gs>
              <a:gs pos="25000">
                <a:srgbClr val="FDCD20"/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2CE8EB-F719-4F84-9E91-F538438CA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905B25-D10C-42DB-BA56-9AB2F4AD2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7740" y="802955"/>
            <a:ext cx="4766330" cy="1454051"/>
          </a:xfrm>
        </p:spPr>
        <p:txBody>
          <a:bodyPr>
            <a:normAutofit/>
          </a:bodyPr>
          <a:lstStyle/>
          <a:p>
            <a:r>
              <a:rPr lang="de-CH" sz="3600">
                <a:solidFill>
                  <a:srgbClr val="000000"/>
                </a:solidFill>
              </a:rPr>
              <a:t>Angular Tutorial</a:t>
            </a:r>
          </a:p>
        </p:txBody>
      </p:sp>
      <p:sp>
        <p:nvSpPr>
          <p:cNvPr id="13" name="Freeform 50">
            <a:extLst>
              <a:ext uri="{FF2B5EF4-FFF2-40B4-BE49-F238E27FC236}">
                <a16:creationId xmlns:a16="http://schemas.microsoft.com/office/drawing/2014/main" id="{684BF3E1-C321-4F38-85CF-FEBBEEC15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rgbClr val="FFDC2D"/>
                </a:gs>
                <a:gs pos="23000">
                  <a:srgbClr val="FDCD20"/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http://jillclarkspeaks.files.wordpress.com/2012/04/group-of-white-people-with-yellow-question-mark.jpg">
            <a:extLst>
              <a:ext uri="{FF2B5EF4-FFF2-40B4-BE49-F238E27FC236}">
                <a16:creationId xmlns:a16="http://schemas.microsoft.com/office/drawing/2014/main" id="{94FF7925-D3A3-4CEB-BB38-042E34ABF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328" y="1819656"/>
            <a:ext cx="4142232" cy="414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147C5-6748-40F7-B60E-D245721D3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072" y="2421683"/>
            <a:ext cx="4765949" cy="335347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sz="1800">
                <a:solidFill>
                  <a:srgbClr val="000000"/>
                </a:solidFill>
                <a:latin typeface="Bio Sans"/>
              </a:rPr>
              <a:t>Zur Zeit werden jedesmal bei Aufruf von 'Home' die Todo's per TodoService geladen und jedesmal erscheint der die Snackbar.</a:t>
            </a:r>
            <a:endParaRPr lang="de-DE"/>
          </a:p>
          <a:p>
            <a:r>
              <a:rPr lang="de-CH" sz="1800">
                <a:solidFill>
                  <a:srgbClr val="000000"/>
                </a:solidFill>
                <a:latin typeface="Bio Sans"/>
              </a:rPr>
              <a:t>Warum passiert das und wie können wir das beheben?</a:t>
            </a:r>
          </a:p>
        </p:txBody>
      </p:sp>
    </p:spTree>
    <p:extLst>
      <p:ext uri="{BB962C8B-B14F-4D97-AF65-F5344CB8AC3E}">
        <p14:creationId xmlns:p14="http://schemas.microsoft.com/office/powerpoint/2010/main" val="10081386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05B25-D10C-42DB-BA56-9AB2F4AD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17)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147C5-6748-40F7-B60E-D245721D3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335877"/>
            <a:ext cx="10515600" cy="4825264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Anpassung im </a:t>
            </a:r>
            <a:r>
              <a:rPr lang="de-CH" b="1" dirty="0" err="1">
                <a:latin typeface="Bio Sans"/>
              </a:rPr>
              <a:t>TodoService</a:t>
            </a:r>
            <a:r>
              <a:rPr lang="de-CH" b="1" dirty="0">
                <a:latin typeface="Bio Sans"/>
              </a:rPr>
              <a:t>:</a:t>
            </a:r>
            <a:endParaRPr lang="de-DE" b="1" dirty="0">
              <a:latin typeface="Bio Sans"/>
            </a:endParaRPr>
          </a:p>
          <a:p>
            <a:pPr lvl="1"/>
            <a:r>
              <a:rPr lang="de-CH" dirty="0">
                <a:latin typeface="Bio Sans"/>
              </a:rPr>
              <a:t>Erstelle ein </a:t>
            </a:r>
            <a:r>
              <a:rPr lang="de-CH" b="1" dirty="0" err="1">
                <a:latin typeface="Bio Sans"/>
              </a:rPr>
              <a:t>public-property</a:t>
            </a:r>
            <a:r>
              <a:rPr lang="de-CH" dirty="0">
                <a:latin typeface="Bio Sans"/>
              </a:rPr>
              <a:t> namens </a:t>
            </a:r>
            <a:r>
              <a:rPr lang="de-CH" b="1" dirty="0">
                <a:latin typeface="Bio Sans"/>
              </a:rPr>
              <a:t>'</a:t>
            </a:r>
            <a:r>
              <a:rPr lang="de-CH" b="1" dirty="0" err="1">
                <a:latin typeface="Bio Sans"/>
              </a:rPr>
              <a:t>items</a:t>
            </a:r>
            <a:r>
              <a:rPr lang="de-CH" b="1" dirty="0">
                <a:latin typeface="Bio Sans"/>
              </a:rPr>
              <a:t>’ </a:t>
            </a:r>
            <a:r>
              <a:rPr lang="de-CH" dirty="0">
                <a:latin typeface="Bio Sans"/>
              </a:rPr>
              <a:t>des Typs </a:t>
            </a:r>
            <a:r>
              <a:rPr lang="de-CH" dirty="0" err="1">
                <a:latin typeface="Bio Sans"/>
              </a:rPr>
              <a:t>TodoItem</a:t>
            </a:r>
            <a:r>
              <a:rPr lang="de-CH" dirty="0">
                <a:latin typeface="Bio Sans"/>
              </a:rPr>
              <a:t>-Array, um die </a:t>
            </a:r>
            <a:r>
              <a:rPr lang="de-CH" dirty="0" err="1">
                <a:latin typeface="Bio Sans"/>
              </a:rPr>
              <a:t>Todo's</a:t>
            </a:r>
            <a:r>
              <a:rPr lang="de-CH" dirty="0">
                <a:latin typeface="Bio Sans"/>
              </a:rPr>
              <a:t> zu speichern</a:t>
            </a:r>
          </a:p>
          <a:p>
            <a:pPr lvl="1"/>
            <a:r>
              <a:rPr lang="de-CH" dirty="0">
                <a:latin typeface="Bio Sans"/>
              </a:rPr>
              <a:t>Bestehende </a:t>
            </a:r>
            <a:r>
              <a:rPr lang="de-CH" dirty="0" err="1">
                <a:latin typeface="Bio Sans"/>
              </a:rPr>
              <a:t>load</a:t>
            </a:r>
            <a:r>
              <a:rPr lang="de-CH" dirty="0">
                <a:latin typeface="Bio Sans"/>
              </a:rPr>
              <a:t>()-Methode auf </a:t>
            </a:r>
            <a:r>
              <a:rPr lang="de-CH" b="1" dirty="0">
                <a:latin typeface="Bio Sans"/>
              </a:rPr>
              <a:t>'private' </a:t>
            </a:r>
            <a:r>
              <a:rPr lang="de-CH" dirty="0">
                <a:latin typeface="Bio Sans"/>
              </a:rPr>
              <a:t>setzen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Auf dem </a:t>
            </a:r>
            <a:r>
              <a:rPr lang="de-CH" b="1" dirty="0" err="1">
                <a:latin typeface="Bio Sans"/>
              </a:rPr>
              <a:t>httpClient.get</a:t>
            </a:r>
            <a:r>
              <a:rPr lang="de-CH" b="1" dirty="0">
                <a:latin typeface="Bio Sans"/>
              </a:rPr>
              <a:t>() </a:t>
            </a:r>
            <a:r>
              <a:rPr lang="de-CH" b="1" dirty="0" err="1">
                <a:latin typeface="Bio Sans"/>
              </a:rPr>
              <a:t>subscriben</a:t>
            </a:r>
            <a:r>
              <a:rPr lang="de-CH" dirty="0">
                <a:latin typeface="Bio Sans"/>
              </a:rPr>
              <a:t> und die </a:t>
            </a:r>
            <a:r>
              <a:rPr lang="de-CH" dirty="0" err="1">
                <a:latin typeface="Bio Sans"/>
              </a:rPr>
              <a:t>Todos</a:t>
            </a:r>
            <a:r>
              <a:rPr lang="de-CH" dirty="0">
                <a:latin typeface="Bio Sans"/>
              </a:rPr>
              <a:t> auf das </a:t>
            </a:r>
            <a:r>
              <a:rPr lang="de-CH" dirty="0" err="1">
                <a:latin typeface="Bio Sans"/>
              </a:rPr>
              <a:t>items</a:t>
            </a:r>
            <a:r>
              <a:rPr lang="de-CH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property</a:t>
            </a:r>
            <a:r>
              <a:rPr lang="de-CH" dirty="0">
                <a:latin typeface="Bio Sans"/>
              </a:rPr>
              <a:t> setzen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Im </a:t>
            </a:r>
            <a:r>
              <a:rPr lang="de-CH" dirty="0" err="1">
                <a:latin typeface="Bio Sans"/>
              </a:rPr>
              <a:t>Constructor</a:t>
            </a:r>
            <a:r>
              <a:rPr lang="de-CH" dirty="0">
                <a:latin typeface="Bio Sans"/>
              </a:rPr>
              <a:t> die private </a:t>
            </a:r>
            <a:r>
              <a:rPr lang="de-CH" dirty="0" err="1">
                <a:latin typeface="Bio Sans"/>
              </a:rPr>
              <a:t>load</a:t>
            </a:r>
            <a:r>
              <a:rPr lang="de-CH" dirty="0">
                <a:latin typeface="Bio Sans"/>
              </a:rPr>
              <a:t>()-Methode aufrufen</a:t>
            </a:r>
          </a:p>
          <a:p>
            <a:pPr lvl="1"/>
            <a:endParaRPr lang="de-CH" dirty="0"/>
          </a:p>
          <a:p>
            <a:pPr marL="0">
              <a:buNone/>
            </a:pPr>
            <a:r>
              <a:rPr lang="de-CH" b="1" dirty="0">
                <a:latin typeface="Bio Sans"/>
              </a:rPr>
              <a:t>Anpassung in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-Komponente:</a:t>
            </a:r>
            <a:endParaRPr lang="de-CH" b="1" dirty="0"/>
          </a:p>
          <a:p>
            <a:pPr lvl="1" indent="-457200"/>
            <a:r>
              <a:rPr lang="de-CH" dirty="0" err="1">
                <a:latin typeface="Bio Sans"/>
              </a:rPr>
              <a:t>public</a:t>
            </a:r>
            <a:r>
              <a:rPr lang="de-CH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items</a:t>
            </a:r>
            <a:r>
              <a:rPr lang="de-CH" b="1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property</a:t>
            </a:r>
            <a:r>
              <a:rPr lang="de-CH" dirty="0">
                <a:latin typeface="Bio Sans"/>
              </a:rPr>
              <a:t> </a:t>
            </a:r>
            <a:r>
              <a:rPr lang="de-CH" b="1" dirty="0">
                <a:latin typeface="Bio Sans"/>
              </a:rPr>
              <a:t>entfernen</a:t>
            </a:r>
            <a:endParaRPr lang="de-CH" b="1" dirty="0"/>
          </a:p>
          <a:p>
            <a:pPr lvl="1" indent="-457200"/>
            <a:r>
              <a:rPr lang="de-CH" b="1" dirty="0">
                <a:latin typeface="Bio Sans"/>
              </a:rPr>
              <a:t>Getter </a:t>
            </a:r>
            <a:r>
              <a:rPr lang="de-CH" b="1" dirty="0" err="1">
                <a:latin typeface="Bio Sans"/>
              </a:rPr>
              <a:t>property</a:t>
            </a:r>
            <a:r>
              <a:rPr lang="de-CH" dirty="0">
                <a:latin typeface="Bio Sans"/>
              </a:rPr>
              <a:t> erstellen </a:t>
            </a:r>
            <a:r>
              <a:rPr lang="de-CH" dirty="0" err="1">
                <a:latin typeface="Bio Sans"/>
              </a:rPr>
              <a:t>names</a:t>
            </a:r>
            <a:r>
              <a:rPr lang="de-CH" dirty="0">
                <a:latin typeface="Bio Sans"/>
              </a:rPr>
              <a:t>: </a:t>
            </a:r>
            <a:r>
              <a:rPr lang="de-CH" dirty="0" err="1">
                <a:latin typeface="Bio Sans"/>
              </a:rPr>
              <a:t>items</a:t>
            </a:r>
            <a:endParaRPr lang="de-CH" dirty="0"/>
          </a:p>
          <a:p>
            <a:pPr lvl="1" indent="-457200"/>
            <a:r>
              <a:rPr lang="de-CH" dirty="0">
                <a:latin typeface="Bio Sans"/>
              </a:rPr>
              <a:t>Im </a:t>
            </a:r>
            <a:r>
              <a:rPr lang="de-CH" b="1" dirty="0" err="1">
                <a:latin typeface="Bio Sans"/>
              </a:rPr>
              <a:t>get</a:t>
            </a:r>
            <a:r>
              <a:rPr lang="de-CH" b="1" dirty="0">
                <a:latin typeface="Bio Sans"/>
              </a:rPr>
              <a:t>-items</a:t>
            </a:r>
            <a:r>
              <a:rPr lang="de-CH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property</a:t>
            </a:r>
            <a:r>
              <a:rPr lang="de-CH" dirty="0">
                <a:latin typeface="Bio Sans"/>
              </a:rPr>
              <a:t> das </a:t>
            </a:r>
            <a:r>
              <a:rPr lang="de-CH" b="1" dirty="0" err="1">
                <a:latin typeface="Bio Sans"/>
              </a:rPr>
              <a:t>items-property</a:t>
            </a:r>
            <a:r>
              <a:rPr lang="de-CH" b="1" dirty="0">
                <a:latin typeface="Bio Sans"/>
              </a:rPr>
              <a:t> des </a:t>
            </a:r>
            <a:r>
              <a:rPr lang="de-CH" b="1" dirty="0" err="1">
                <a:latin typeface="Bio Sans"/>
              </a:rPr>
              <a:t>TodoService</a:t>
            </a:r>
            <a:r>
              <a:rPr lang="de-CH" b="1" dirty="0">
                <a:latin typeface="Bio Sans"/>
              </a:rPr>
              <a:t> </a:t>
            </a:r>
            <a:r>
              <a:rPr lang="de-CH" dirty="0">
                <a:latin typeface="Bio Sans"/>
              </a:rPr>
              <a:t>zurückgeben</a:t>
            </a:r>
            <a:endParaRPr lang="de-CH" dirty="0"/>
          </a:p>
          <a:p>
            <a:pPr lvl="1"/>
            <a:endParaRPr lang="de-CH" dirty="0"/>
          </a:p>
          <a:p>
            <a:pPr marL="457200" lvl="1" indent="0">
              <a:buNone/>
            </a:pPr>
            <a:endParaRPr lang="de-CH" dirty="0"/>
          </a:p>
          <a:p>
            <a:pPr lvl="1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58916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05E4F47-B148-49E0-B472-BBF14931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rgbClr val="FFDC2D"/>
              </a:gs>
              <a:gs pos="25000">
                <a:srgbClr val="FDCD20"/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2CE8EB-F719-4F84-9E91-F538438CA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905B25-D10C-42DB-BA56-9AB2F4AD2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7740" y="802955"/>
            <a:ext cx="4766330" cy="1454051"/>
          </a:xfrm>
        </p:spPr>
        <p:txBody>
          <a:bodyPr>
            <a:normAutofit/>
          </a:bodyPr>
          <a:lstStyle/>
          <a:p>
            <a:r>
              <a:rPr lang="de-CH" sz="3600">
                <a:solidFill>
                  <a:srgbClr val="000000"/>
                </a:solidFill>
              </a:rPr>
              <a:t>Angular Tutorial</a:t>
            </a:r>
          </a:p>
        </p:txBody>
      </p:sp>
      <p:sp>
        <p:nvSpPr>
          <p:cNvPr id="13" name="Freeform 50">
            <a:extLst>
              <a:ext uri="{FF2B5EF4-FFF2-40B4-BE49-F238E27FC236}">
                <a16:creationId xmlns:a16="http://schemas.microsoft.com/office/drawing/2014/main" id="{684BF3E1-C321-4F38-85CF-FEBBEEC15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rgbClr val="FFDC2D"/>
                </a:gs>
                <a:gs pos="23000">
                  <a:srgbClr val="FDCD20"/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http://jillclarkspeaks.files.wordpress.com/2012/04/group-of-white-people-with-yellow-question-mark.jpg">
            <a:extLst>
              <a:ext uri="{FF2B5EF4-FFF2-40B4-BE49-F238E27FC236}">
                <a16:creationId xmlns:a16="http://schemas.microsoft.com/office/drawing/2014/main" id="{94FF7925-D3A3-4CEB-BB38-042E34ABF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328" y="1819656"/>
            <a:ext cx="4142232" cy="414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147C5-6748-40F7-B60E-D245721D3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072" y="2421683"/>
            <a:ext cx="4765949" cy="335347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sz="1800">
                <a:solidFill>
                  <a:srgbClr val="000000"/>
                </a:solidFill>
                <a:latin typeface="Bio Sans"/>
              </a:rPr>
              <a:t>Wenn wir nun ein neues </a:t>
            </a:r>
            <a:r>
              <a:rPr lang="de-CH" sz="1800" err="1">
                <a:solidFill>
                  <a:srgbClr val="000000"/>
                </a:solidFill>
                <a:latin typeface="Bio Sans"/>
              </a:rPr>
              <a:t>Todo</a:t>
            </a:r>
            <a:r>
              <a:rPr lang="de-CH" sz="1800">
                <a:solidFill>
                  <a:srgbClr val="000000"/>
                </a:solidFill>
                <a:latin typeface="Bio Sans"/>
              </a:rPr>
              <a:t> hinzufügen, scheint dies nicht mehr zu funktionieren, warum könnte das sein?</a:t>
            </a:r>
          </a:p>
        </p:txBody>
      </p:sp>
    </p:spTree>
    <p:extLst>
      <p:ext uri="{BB962C8B-B14F-4D97-AF65-F5344CB8AC3E}">
        <p14:creationId xmlns:p14="http://schemas.microsoft.com/office/powerpoint/2010/main" val="23513263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35600-042B-4E72-B0CE-EFAFA2140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18)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BE25E-BA84-4969-8053-7BB7F84DC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716877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müssen nun unseren Service so erweitern, dass wir darin die Datenhaltung haben</a:t>
            </a:r>
            <a:endParaRPr lang="de-DE" dirty="0"/>
          </a:p>
          <a:p>
            <a:pPr lvl="1"/>
            <a:r>
              <a:rPr lang="de-CH" b="1" dirty="0">
                <a:latin typeface="Bio Sans"/>
              </a:rPr>
              <a:t>Erstelle </a:t>
            </a:r>
            <a:r>
              <a:rPr lang="de-CH" dirty="0">
                <a:latin typeface="Bio Sans"/>
              </a:rPr>
              <a:t>eine </a:t>
            </a:r>
            <a:r>
              <a:rPr lang="de-CH" b="1" dirty="0" err="1">
                <a:latin typeface="Bio Sans"/>
              </a:rPr>
              <a:t>public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add</a:t>
            </a:r>
            <a:r>
              <a:rPr lang="de-CH" b="1" dirty="0">
                <a:latin typeface="Bio Sans"/>
              </a:rPr>
              <a:t>()-Methode</a:t>
            </a:r>
            <a:r>
              <a:rPr lang="de-CH" dirty="0">
                <a:latin typeface="Bio Sans"/>
              </a:rPr>
              <a:t> die als </a:t>
            </a:r>
            <a:r>
              <a:rPr lang="de-CH" b="1" dirty="0">
                <a:latin typeface="Bio Sans"/>
              </a:rPr>
              <a:t>Parameter </a:t>
            </a:r>
            <a:r>
              <a:rPr lang="de-CH" dirty="0">
                <a:latin typeface="Bio Sans"/>
              </a:rPr>
              <a:t>die </a:t>
            </a:r>
            <a:r>
              <a:rPr lang="de-CH" b="1" dirty="0">
                <a:latin typeface="Bio Sans"/>
              </a:rPr>
              <a:t>'</a:t>
            </a:r>
            <a:r>
              <a:rPr lang="de-CH" b="1" dirty="0" err="1">
                <a:latin typeface="Bio Sans"/>
              </a:rPr>
              <a:t>description</a:t>
            </a:r>
            <a:r>
              <a:rPr lang="de-CH" b="1" dirty="0">
                <a:latin typeface="Bio Sans"/>
              </a:rPr>
              <a:t>'</a:t>
            </a:r>
            <a:r>
              <a:rPr lang="de-CH" dirty="0">
                <a:latin typeface="Bio Sans"/>
              </a:rPr>
              <a:t> eines </a:t>
            </a:r>
            <a:r>
              <a:rPr lang="de-CH" dirty="0" err="1">
                <a:latin typeface="Bio Sans"/>
              </a:rPr>
              <a:t>Todo's</a:t>
            </a:r>
            <a:r>
              <a:rPr lang="de-CH" dirty="0">
                <a:latin typeface="Bio Sans"/>
              </a:rPr>
              <a:t> empfängt, um neue </a:t>
            </a:r>
            <a:r>
              <a:rPr lang="de-CH" dirty="0" err="1">
                <a:latin typeface="Bio Sans"/>
              </a:rPr>
              <a:t>Todos</a:t>
            </a:r>
            <a:r>
              <a:rPr lang="de-CH" dirty="0">
                <a:latin typeface="Bio Sans"/>
              </a:rPr>
              <a:t>' zu erstellen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b="1" dirty="0">
                <a:latin typeface="Bio Sans"/>
              </a:rPr>
              <a:t>Anpassen der </a:t>
            </a:r>
            <a:r>
              <a:rPr lang="de-CH" b="1" dirty="0" err="1">
                <a:latin typeface="Bio Sans"/>
              </a:rPr>
              <a:t>TodoAdd</a:t>
            </a:r>
            <a:r>
              <a:rPr lang="de-CH" b="1" dirty="0">
                <a:latin typeface="Bio Sans"/>
              </a:rPr>
              <a:t>-Komponente:</a:t>
            </a:r>
          </a:p>
          <a:p>
            <a:r>
              <a:rPr lang="de-CH" b="1" dirty="0">
                <a:latin typeface="Bio Sans"/>
              </a:rPr>
              <a:t>Input/Output Properties</a:t>
            </a:r>
            <a:r>
              <a:rPr lang="de-CH" dirty="0">
                <a:latin typeface="Bio Sans"/>
              </a:rPr>
              <a:t> können </a:t>
            </a:r>
            <a:r>
              <a:rPr lang="de-CH" b="1" dirty="0">
                <a:latin typeface="Bio Sans"/>
              </a:rPr>
              <a:t>entfernt </a:t>
            </a:r>
            <a:r>
              <a:rPr lang="de-CH" dirty="0">
                <a:latin typeface="Bio Sans"/>
              </a:rPr>
              <a:t>werden</a:t>
            </a:r>
          </a:p>
          <a:p>
            <a:r>
              <a:rPr lang="de-CH" dirty="0">
                <a:latin typeface="Bio Sans"/>
              </a:rPr>
              <a:t>Die </a:t>
            </a:r>
            <a:r>
              <a:rPr lang="de-CH" b="1" dirty="0" err="1">
                <a:latin typeface="Bio Sans"/>
              </a:rPr>
              <a:t>add</a:t>
            </a:r>
            <a:r>
              <a:rPr lang="de-CH" b="1" dirty="0">
                <a:latin typeface="Bio Sans"/>
              </a:rPr>
              <a:t>()-Methode</a:t>
            </a:r>
            <a:r>
              <a:rPr lang="de-CH" dirty="0">
                <a:latin typeface="Bio Sans"/>
              </a:rPr>
              <a:t> des </a:t>
            </a:r>
            <a:r>
              <a:rPr lang="de-CH" dirty="0" err="1">
                <a:latin typeface="Bio Sans"/>
              </a:rPr>
              <a:t>TodoService</a:t>
            </a:r>
            <a:r>
              <a:rPr lang="de-CH" dirty="0">
                <a:latin typeface="Bio Sans"/>
              </a:rPr>
              <a:t> </a:t>
            </a:r>
            <a:r>
              <a:rPr lang="de-CH" b="1" dirty="0">
                <a:latin typeface="Bio Sans"/>
              </a:rPr>
              <a:t>verwenden </a:t>
            </a:r>
            <a:r>
              <a:rPr lang="de-CH" dirty="0">
                <a:latin typeface="Bio Sans"/>
              </a:rPr>
              <a:t>anstelle des gelöschten </a:t>
            </a:r>
            <a:r>
              <a:rPr lang="de-CH" dirty="0" err="1">
                <a:latin typeface="Bio Sans"/>
              </a:rPr>
              <a:t>added-EventEmitter</a:t>
            </a:r>
            <a:endParaRPr lang="de-CH" dirty="0">
              <a:latin typeface="Bio Sans"/>
            </a:endParaRPr>
          </a:p>
        </p:txBody>
      </p:sp>
    </p:spTree>
    <p:extLst>
      <p:ext uri="{BB962C8B-B14F-4D97-AF65-F5344CB8AC3E}">
        <p14:creationId xmlns:p14="http://schemas.microsoft.com/office/powerpoint/2010/main" val="12874824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9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D1FA6-5511-45EE-A50A-F82E635AE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>
                <a:latin typeface="+mj-lt"/>
                <a:ea typeface="+mj-ea"/>
                <a:cs typeface="+mj-cs"/>
              </a:rPr>
              <a:t>Guards um Routes zu sichern</a:t>
            </a:r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BE7F61A-2016-42B8-8BE2-03D8E9BD3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856" r="1" b="1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27" name="Rectangle 1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20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Guards</a:t>
            </a:r>
            <a:endParaRPr lang="de-CH" err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>
                <a:latin typeface="Bio Sans"/>
              </a:rPr>
              <a:t>Lifecycle Hooks:</a:t>
            </a:r>
            <a:endParaRPr lang="de-DE"/>
          </a:p>
          <a:p>
            <a:pPr marL="0" indent="0">
              <a:buNone/>
            </a:pPr>
            <a:endParaRPr lang="de-CH"/>
          </a:p>
          <a:p>
            <a:pPr marL="0" indent="0">
              <a:buNone/>
            </a:pPr>
            <a:endParaRPr lang="de-CH"/>
          </a:p>
          <a:p>
            <a:pPr lvl="1"/>
            <a:endParaRPr lang="de-CH"/>
          </a:p>
          <a:p>
            <a:pPr marL="0" indent="0">
              <a:buNone/>
            </a:pPr>
            <a:endParaRPr lang="de-CH"/>
          </a:p>
        </p:txBody>
      </p:sp>
      <p:pic>
        <p:nvPicPr>
          <p:cNvPr id="4" name="Grafik 4" descr="Ein Bild, das Text, drinnen enthält.&#10;&#10;Beschreibung automatisch generiert.">
            <a:extLst>
              <a:ext uri="{FF2B5EF4-FFF2-40B4-BE49-F238E27FC236}">
                <a16:creationId xmlns:a16="http://schemas.microsoft.com/office/drawing/2014/main" id="{49B16AD2-D8CD-48E8-8A18-684DB94EE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575" y="2700594"/>
            <a:ext cx="10099430" cy="20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6007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Guards</a:t>
            </a:r>
            <a:endParaRPr lang="de-CH" err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089" y="1578593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Hier ein Beispiel, um eine Route zu schützen.</a:t>
            </a:r>
            <a:br>
              <a:rPr lang="de-CH" b="1">
                <a:latin typeface="Bio Sans"/>
              </a:rPr>
            </a:br>
            <a:r>
              <a:rPr lang="de-CH" b="1" err="1">
                <a:latin typeface="Bio Sans"/>
              </a:rPr>
              <a:t>Probier</a:t>
            </a:r>
            <a:r>
              <a:rPr lang="de-CH" b="1">
                <a:latin typeface="Bio Sans"/>
              </a:rPr>
              <a:t> es aus!:</a:t>
            </a:r>
            <a:endParaRPr lang="de-DE" b="1"/>
          </a:p>
          <a:p>
            <a:pPr marL="0" indent="0">
              <a:buNone/>
            </a:pPr>
            <a:endParaRPr lang="de-CH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22979"/>
          <a:stretch/>
        </p:blipFill>
        <p:spPr>
          <a:xfrm>
            <a:off x="4513577" y="2516323"/>
            <a:ext cx="4261826" cy="152797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8A00A02-EA68-4AFF-949C-EF6F3ACA9D44}"/>
              </a:ext>
            </a:extLst>
          </p:cNvPr>
          <p:cNvSpPr txBox="1"/>
          <p:nvPr/>
        </p:nvSpPr>
        <p:spPr>
          <a:xfrm>
            <a:off x="5718051" y="2152975"/>
            <a:ext cx="21247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Bio sans"/>
              </a:rPr>
              <a:t>Route-Definition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8681378-199D-4F39-A284-8A9286380AB7}"/>
              </a:ext>
            </a:extLst>
          </p:cNvPr>
          <p:cNvSpPr txBox="1"/>
          <p:nvPr/>
        </p:nvSpPr>
        <p:spPr>
          <a:xfrm>
            <a:off x="988075" y="4299586"/>
            <a:ext cx="21247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Bio sans"/>
              </a:rPr>
              <a:t>AuthGard</a:t>
            </a:r>
          </a:p>
        </p:txBody>
      </p:sp>
      <p:pic>
        <p:nvPicPr>
          <p:cNvPr id="5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134DC372-50C3-4718-997D-7B6CC0C62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376" y="4659281"/>
            <a:ext cx="10465419" cy="161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8182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CE87-1025-427F-93B9-73B309279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19)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A5CCB-20CB-497E-93FF-BCA924948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538170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wollen nun mit einem </a:t>
            </a:r>
            <a:r>
              <a:rPr lang="de-CH" b="1" dirty="0" err="1">
                <a:latin typeface="Bio Sans"/>
              </a:rPr>
              <a:t>Guard</a:t>
            </a:r>
            <a:r>
              <a:rPr lang="de-CH" b="1" dirty="0">
                <a:latin typeface="Bio Sans"/>
              </a:rPr>
              <a:t> verhindern, dass der Benutzer weg navigiert, falls es ungespeicherte Änderungen hat</a:t>
            </a:r>
            <a:endParaRPr lang="de-DE" b="1" dirty="0">
              <a:latin typeface="Bio Sans"/>
            </a:endParaRPr>
          </a:p>
          <a:p>
            <a:r>
              <a:rPr lang="de-CH" dirty="0">
                <a:latin typeface="Bio Sans"/>
              </a:rPr>
              <a:t>erstelle die Klasse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app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guards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pending-changes.guard.ts</a:t>
            </a:r>
            <a:r>
              <a:rPr lang="de-CH" b="1" dirty="0">
                <a:latin typeface="Bio Sans"/>
              </a:rPr>
              <a:t>»,</a:t>
            </a:r>
            <a:r>
              <a:rPr lang="de-CH" dirty="0">
                <a:latin typeface="Bio Sans"/>
              </a:rPr>
              <a:t> welche überprüft, ob die Form </a:t>
            </a:r>
            <a:r>
              <a:rPr lang="de-CH" b="1" dirty="0">
                <a:latin typeface="Bio Sans"/>
              </a:rPr>
              <a:t>'</a:t>
            </a:r>
            <a:r>
              <a:rPr lang="de-CH" b="1" dirty="0" err="1">
                <a:latin typeface="Bio Sans"/>
              </a:rPr>
              <a:t>dirty</a:t>
            </a:r>
            <a:r>
              <a:rPr lang="de-CH" b="1" dirty="0">
                <a:latin typeface="Bio Sans"/>
              </a:rPr>
              <a:t>' </a:t>
            </a:r>
            <a:r>
              <a:rPr lang="de-CH" dirty="0">
                <a:latin typeface="Bio Sans"/>
              </a:rPr>
              <a:t>ist oder nicht</a:t>
            </a:r>
          </a:p>
          <a:p>
            <a:r>
              <a:rPr lang="de-CH" dirty="0">
                <a:latin typeface="Bio Sans"/>
              </a:rPr>
              <a:t>Falls die Form </a:t>
            </a:r>
            <a:r>
              <a:rPr lang="de-CH" b="1" dirty="0">
                <a:latin typeface="Bio Sans"/>
              </a:rPr>
              <a:t>'</a:t>
            </a:r>
            <a:r>
              <a:rPr lang="de-CH" b="1" dirty="0" err="1">
                <a:latin typeface="Bio Sans"/>
              </a:rPr>
              <a:t>dirty</a:t>
            </a:r>
            <a:r>
              <a:rPr lang="de-CH" b="1" dirty="0">
                <a:latin typeface="Bio Sans"/>
              </a:rPr>
              <a:t>'</a:t>
            </a:r>
            <a:r>
              <a:rPr lang="de-CH" dirty="0">
                <a:latin typeface="Bio Sans"/>
              </a:rPr>
              <a:t> ist, soll eine Snackbarmeldung ausgegeben werden, dass noch ungespeicherte Änderungen vorhanden sind und darum nicht navigiert werden kann</a:t>
            </a:r>
          </a:p>
          <a:p>
            <a:pPr marL="0" indent="0">
              <a:buNone/>
            </a:pPr>
            <a:br>
              <a:rPr lang="de-CH" dirty="0">
                <a:latin typeface="Bio Sans"/>
              </a:rPr>
            </a:br>
            <a:r>
              <a:rPr lang="de-CH" b="1" dirty="0">
                <a:latin typeface="Bio Sans"/>
              </a:rPr>
              <a:t>Angular-Doku:</a:t>
            </a:r>
          </a:p>
          <a:p>
            <a:pPr marL="0" indent="0">
              <a:buNone/>
            </a:pPr>
            <a:r>
              <a:rPr lang="de-CH" dirty="0">
                <a:latin typeface="Bio Sans"/>
              </a:rPr>
              <a:t>https://angular.io/guide/router-tutorial-toh#candeactivate-handling-unsaved-changes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303196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06E9F47-DC46-4A02-B5DB-26B56C39C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23805"/>
            <a:ext cx="7800441" cy="5696020"/>
          </a:xfrm>
          <a:custGeom>
            <a:avLst/>
            <a:gdLst>
              <a:gd name="connsiteX0" fmla="*/ 0 w 7800441"/>
              <a:gd name="connsiteY0" fmla="*/ 0 h 5696020"/>
              <a:gd name="connsiteX1" fmla="*/ 7800441 w 7800441"/>
              <a:gd name="connsiteY1" fmla="*/ 0 h 5696020"/>
              <a:gd name="connsiteX2" fmla="*/ 5037161 w 7800441"/>
              <a:gd name="connsiteY2" fmla="*/ 5696020 h 5696020"/>
              <a:gd name="connsiteX3" fmla="*/ 0 w 7800441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0441" h="5696020">
                <a:moveTo>
                  <a:pt x="0" y="0"/>
                </a:moveTo>
                <a:lnTo>
                  <a:pt x="7800441" y="0"/>
                </a:lnTo>
                <a:lnTo>
                  <a:pt x="5037161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662CF-269D-4787-B228-F5A32F1C3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90" y="2701471"/>
            <a:ext cx="5592662" cy="1095375"/>
          </a:xfrm>
        </p:spPr>
        <p:txBody>
          <a:bodyPr lIns="91440" tIns="45720" rIns="91440" bIns="45720" anchor="ctr">
            <a:normAutofit/>
          </a:bodyPr>
          <a:lstStyle/>
          <a:p>
            <a:r>
              <a:rPr lang="de-CH" sz="6000" dirty="0">
                <a:solidFill>
                  <a:srgbClr val="FFFFFF"/>
                </a:solidFill>
                <a:latin typeface="Bio Sans"/>
              </a:rPr>
              <a:t>Gratulation!</a:t>
            </a:r>
            <a:endParaRPr lang="de-CH" sz="6000" dirty="0">
              <a:solidFill>
                <a:srgbClr val="FFFFFF"/>
              </a:solidFill>
            </a:endParaRPr>
          </a:p>
        </p:txBody>
      </p:sp>
      <p:pic>
        <p:nvPicPr>
          <p:cNvPr id="4" name="Grafik 4" descr="Ein Bild, das Baum, Handfläche, Pflanze, Outdoorobjekt enthält.&#10;&#10;Beschreibung automatisch generiert.">
            <a:extLst>
              <a:ext uri="{FF2B5EF4-FFF2-40B4-BE49-F238E27FC236}">
                <a16:creationId xmlns:a16="http://schemas.microsoft.com/office/drawing/2014/main" id="{6B49F8DD-A184-44B6-96E2-057498F43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939" y="956921"/>
            <a:ext cx="6250353" cy="531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65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CE87-1025-427F-93B9-73B309279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für Fortgeschrittene</a:t>
            </a:r>
            <a:endParaRPr lang="de-CH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E5CFCD-E469-4D40-988C-ED48598F1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2052520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Folgende Themen solltet ihr anschauen:</a:t>
            </a:r>
          </a:p>
          <a:p>
            <a:r>
              <a:rPr lang="de-CH" sz="2000" b="1" dirty="0">
                <a:latin typeface="Bio Sans"/>
              </a:rPr>
              <a:t>Change </a:t>
            </a:r>
            <a:r>
              <a:rPr lang="de-CH" sz="2000" b="1" dirty="0" err="1">
                <a:latin typeface="Bio Sans"/>
              </a:rPr>
              <a:t>Detection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dirty="0">
                <a:latin typeface="Bio Sans"/>
              </a:rPr>
              <a:t>(</a:t>
            </a:r>
            <a:r>
              <a:rPr lang="de-CH" sz="2000" dirty="0" err="1">
                <a:latin typeface="Bio Sans"/>
              </a:rPr>
              <a:t>Strategy</a:t>
            </a:r>
            <a:r>
              <a:rPr lang="de-CH" sz="2000" dirty="0">
                <a:latin typeface="Bio Sans"/>
              </a:rPr>
              <a:t>/Performance &amp; </a:t>
            </a:r>
            <a:r>
              <a:rPr lang="de-CH" sz="2000" dirty="0" err="1">
                <a:latin typeface="Bio Sans"/>
              </a:rPr>
              <a:t>ExpressionChangedAfterItHasBeenCheckedError</a:t>
            </a:r>
            <a:r>
              <a:rPr lang="de-CH" sz="2000" dirty="0">
                <a:latin typeface="Bio Sans"/>
              </a:rPr>
              <a:t>)</a:t>
            </a:r>
            <a:endParaRPr lang="de-CH" sz="2000" b="1" dirty="0"/>
          </a:p>
          <a:p>
            <a:r>
              <a:rPr lang="de-CH" sz="2000" b="1" dirty="0" err="1">
                <a:latin typeface="Bio Sans"/>
              </a:rPr>
              <a:t>Dependency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b="1" dirty="0" err="1">
                <a:latin typeface="Bio Sans"/>
              </a:rPr>
              <a:t>Injection</a:t>
            </a:r>
            <a:endParaRPr lang="de-CH" sz="2000" dirty="0">
              <a:latin typeface="Bio Sans"/>
            </a:endParaRPr>
          </a:p>
          <a:p>
            <a:r>
              <a:rPr lang="de-CH" sz="2000" b="1" dirty="0">
                <a:latin typeface="Bio Sans"/>
              </a:rPr>
              <a:t>State-Management </a:t>
            </a:r>
            <a:r>
              <a:rPr lang="de-CH" sz="2000" dirty="0">
                <a:latin typeface="Bio Sans"/>
              </a:rPr>
              <a:t>(</a:t>
            </a:r>
            <a:r>
              <a:rPr lang="de-CH" sz="2000" dirty="0" err="1">
                <a:latin typeface="Bio Sans"/>
              </a:rPr>
              <a:t>Redux</a:t>
            </a:r>
            <a:r>
              <a:rPr lang="de-CH" sz="2000" dirty="0">
                <a:latin typeface="Bio Sans"/>
              </a:rPr>
              <a:t> </a:t>
            </a:r>
            <a:r>
              <a:rPr lang="de-CH" sz="2000" dirty="0" err="1">
                <a:latin typeface="Bio Sans"/>
              </a:rPr>
              <a:t>pattern</a:t>
            </a:r>
            <a:r>
              <a:rPr lang="de-CH" sz="2000" dirty="0">
                <a:latin typeface="Bio Sans"/>
              </a:rPr>
              <a:t>, </a:t>
            </a:r>
            <a:r>
              <a:rPr lang="de-CH" sz="2000" dirty="0" err="1">
                <a:latin typeface="Bio Sans"/>
              </a:rPr>
              <a:t>NgRx</a:t>
            </a:r>
            <a:r>
              <a:rPr lang="de-CH" sz="2000" dirty="0">
                <a:latin typeface="Bio Sans"/>
              </a:rPr>
              <a:t>)</a:t>
            </a:r>
          </a:p>
          <a:p>
            <a:r>
              <a:rPr lang="de-CH" sz="2000" b="1">
                <a:latin typeface="Bio Sans"/>
              </a:rPr>
              <a:t>i18n</a:t>
            </a:r>
            <a:r>
              <a:rPr lang="de-CH" sz="2000">
                <a:latin typeface="Bio Sans"/>
              </a:rPr>
              <a:t> (</a:t>
            </a:r>
            <a:r>
              <a:rPr lang="de-CH" sz="2000" dirty="0" err="1">
                <a:latin typeface="Bio Sans"/>
              </a:rPr>
              <a:t>internationalization</a:t>
            </a:r>
            <a:r>
              <a:rPr lang="de-CH" sz="2000" dirty="0">
                <a:latin typeface="Bio Sans"/>
              </a:rPr>
              <a:t>)</a:t>
            </a:r>
          </a:p>
          <a:p>
            <a:r>
              <a:rPr lang="de-CH" sz="2000" b="1" dirty="0">
                <a:latin typeface="Bio Sans"/>
              </a:rPr>
              <a:t>View </a:t>
            </a:r>
            <a:r>
              <a:rPr lang="de-CH" sz="2000" b="1" dirty="0" err="1">
                <a:latin typeface="Bio Sans"/>
              </a:rPr>
              <a:t>Encapsulation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dirty="0">
                <a:latin typeface="Bio Sans"/>
              </a:rPr>
              <a:t>(Styling </a:t>
            </a:r>
            <a:r>
              <a:rPr lang="de-CH" sz="2000" dirty="0" err="1">
                <a:latin typeface="Bio Sans"/>
              </a:rPr>
              <a:t>of</a:t>
            </a:r>
            <a:r>
              <a:rPr lang="de-CH" sz="2000" dirty="0">
                <a:latin typeface="Bio Sans"/>
              </a:rPr>
              <a:t> </a:t>
            </a:r>
            <a:r>
              <a:rPr lang="de-CH" sz="2000" dirty="0" err="1">
                <a:latin typeface="Bio Sans"/>
              </a:rPr>
              <a:t>components</a:t>
            </a:r>
            <a:r>
              <a:rPr lang="de-CH" sz="2000" dirty="0">
                <a:latin typeface="Bio Sans"/>
              </a:rPr>
              <a:t>)</a:t>
            </a:r>
          </a:p>
          <a:p>
            <a:r>
              <a:rPr lang="de-CH" sz="2000" b="1" dirty="0">
                <a:latin typeface="Bio Sans"/>
              </a:rPr>
              <a:t>Container-/ </a:t>
            </a:r>
            <a:r>
              <a:rPr lang="de-CH" sz="2000" b="1" dirty="0" err="1">
                <a:latin typeface="Bio Sans"/>
              </a:rPr>
              <a:t>Presentation</a:t>
            </a:r>
            <a:r>
              <a:rPr lang="de-CH" sz="2000" b="1" dirty="0">
                <a:latin typeface="Bio Sans"/>
              </a:rPr>
              <a:t>-Components</a:t>
            </a:r>
            <a:endParaRPr lang="de-CH" sz="2000" b="1" dirty="0"/>
          </a:p>
          <a:p>
            <a:r>
              <a:rPr lang="de-CH" sz="2000" b="1" dirty="0" err="1">
                <a:latin typeface="Bio Sans"/>
              </a:rPr>
              <a:t>WebComponents</a:t>
            </a:r>
            <a:r>
              <a:rPr lang="de-CH" sz="2000" b="1" dirty="0">
                <a:latin typeface="Bio Sans"/>
              </a:rPr>
              <a:t> (Angular Elements)</a:t>
            </a:r>
            <a:endParaRPr lang="de-CH" sz="2000" b="1" dirty="0"/>
          </a:p>
          <a:p>
            <a:r>
              <a:rPr lang="de-CH" sz="2000" b="1" dirty="0">
                <a:latin typeface="Bio Sans"/>
              </a:rPr>
              <a:t>SSR (Angular </a:t>
            </a:r>
            <a:r>
              <a:rPr lang="de-CH" sz="2000" b="1" dirty="0" err="1">
                <a:latin typeface="Bio Sans"/>
              </a:rPr>
              <a:t>Univeral</a:t>
            </a:r>
            <a:r>
              <a:rPr lang="de-CH" sz="2000" b="1" dirty="0">
                <a:latin typeface="Bio Sans"/>
              </a:rPr>
              <a:t>)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5793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E0813ED3FEA4940876A33BA5337FC8D" ma:contentTypeVersion="17" ma:contentTypeDescription="Ein neues Dokument erstellen." ma:contentTypeScope="" ma:versionID="f34930acba25a7d125be903ab1eaa99a">
  <xsd:schema xmlns:xsd="http://www.w3.org/2001/XMLSchema" xmlns:xs="http://www.w3.org/2001/XMLSchema" xmlns:p="http://schemas.microsoft.com/office/2006/metadata/properties" xmlns:ns2="4b2d788a-f1b6-4616-9c42-ad6fc9569947" xmlns:ns3="d61618e6-1caf-406d-8ca6-eebd4b593bb2" targetNamespace="http://schemas.microsoft.com/office/2006/metadata/properties" ma:root="true" ma:fieldsID="5d04ddd34e45d706fdc500d2c4a29963" ns2:_="" ns3:_="">
    <xsd:import namespace="4b2d788a-f1b6-4616-9c42-ad6fc9569947"/>
    <xsd:import namespace="d61618e6-1caf-406d-8ca6-eebd4b593bb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_Flow_SignoffStatus" minOccurs="0"/>
                <xsd:element ref="ns3:MediaLengthInSecond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2d788a-f1b6-4616-9c42-ad6fc956994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e2de8667-66d5-40ff-9327-104c113f4cdc}" ma:internalName="TaxCatchAll" ma:showField="CatchAllData" ma:web="4b2d788a-f1b6-4616-9c42-ad6fc956994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1618e6-1caf-406d-8ca6-eebd4b593b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Flow_SignoffStatus" ma:index="20" nillable="true" ma:displayName="Status Unterschrift" ma:internalName="Status_x0020_Unterschrift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Bildmarkierungen" ma:readOnly="false" ma:fieldId="{5cf76f15-5ced-4ddc-b409-7134ff3c332f}" ma:taxonomyMulti="true" ma:sspId="2b96a926-c54a-47d2-93d9-ee7d406a037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d61618e6-1caf-406d-8ca6-eebd4b593bb2" xsi:nil="true"/>
    <lcf76f155ced4ddcb4097134ff3c332f xmlns="d61618e6-1caf-406d-8ca6-eebd4b593bb2">
      <Terms xmlns="http://schemas.microsoft.com/office/infopath/2007/PartnerControls"/>
    </lcf76f155ced4ddcb4097134ff3c332f>
    <TaxCatchAll xmlns="4b2d788a-f1b6-4616-9c42-ad6fc9569947" xsi:nil="true"/>
  </documentManagement>
</p:properties>
</file>

<file path=customXml/itemProps1.xml><?xml version="1.0" encoding="utf-8"?>
<ds:datastoreItem xmlns:ds="http://schemas.openxmlformats.org/officeDocument/2006/customXml" ds:itemID="{1549B7AF-4AF0-4C5A-8FB7-C9A9FB64DA28}">
  <ds:schemaRefs>
    <ds:schemaRef ds:uri="4b2d788a-f1b6-4616-9c42-ad6fc9569947"/>
    <ds:schemaRef ds:uri="d61618e6-1caf-406d-8ca6-eebd4b593bb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F426ADC-7505-4484-AC02-32D0B738AD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202BB7-4ADE-43F7-AD73-1A3171F64B50}">
  <ds:schemaRefs>
    <ds:schemaRef ds:uri="4b2d788a-f1b6-4616-9c42-ad6fc9569947"/>
    <ds:schemaRef ds:uri="d61618e6-1caf-406d-8ca6-eebd4b593bb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3921</Words>
  <Application>Microsoft Office PowerPoint</Application>
  <PresentationFormat>Breitbild</PresentationFormat>
  <Paragraphs>636</Paragraphs>
  <Slides>100</Slides>
  <Notes>35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100</vt:i4>
      </vt:variant>
    </vt:vector>
  </HeadingPairs>
  <TitlesOfParts>
    <vt:vector size="108" baseType="lpstr">
      <vt:lpstr>Arial</vt:lpstr>
      <vt:lpstr>Bio sans</vt:lpstr>
      <vt:lpstr>Bio sans</vt:lpstr>
      <vt:lpstr>Calibri</vt:lpstr>
      <vt:lpstr>Calibri Light</vt:lpstr>
      <vt:lpstr>Courier New</vt:lpstr>
      <vt:lpstr>Office-Design</vt:lpstr>
      <vt:lpstr>1_Office-Design</vt:lpstr>
      <vt:lpstr>Angular Kickstarter (https://github.com/2bit-waterkamp/todo.git)</vt:lpstr>
      <vt:lpstr>Wer ist das, der da vorne steht?</vt:lpstr>
      <vt:lpstr>Voraussetzungen / Ziele</vt:lpstr>
      <vt:lpstr>Inhalt / Ablauf</vt:lpstr>
      <vt:lpstr>Angular?</vt:lpstr>
      <vt:lpstr>Angular – Architecture Overview</vt:lpstr>
      <vt:lpstr>Style Guide</vt:lpstr>
      <vt:lpstr>Style Guide (Beispiel)</vt:lpstr>
      <vt:lpstr>Todo-Angular Applikation Tutorial</vt:lpstr>
      <vt:lpstr>Angular Tutorial</vt:lpstr>
      <vt:lpstr>Angular Tutorial</vt:lpstr>
      <vt:lpstr>Theorie: Angular CLI</vt:lpstr>
      <vt:lpstr>Theorie: Angular CLI</vt:lpstr>
      <vt:lpstr>Angular Tutorial (Aufgabe 1)</vt:lpstr>
      <vt:lpstr>Theorie: Folder Structure</vt:lpstr>
      <vt:lpstr>Theorie: CLI-Scripts (built-in)</vt:lpstr>
      <vt:lpstr>Application-Shell erstellen</vt:lpstr>
      <vt:lpstr>Angular Tutorial</vt:lpstr>
      <vt:lpstr>Theorie: Material Design</vt:lpstr>
      <vt:lpstr>Angular Tutorial (Aufgabe 2 1/2)</vt:lpstr>
      <vt:lpstr>Theorie: The Component</vt:lpstr>
      <vt:lpstr>Angular Tutorial (Aufgabe 2 2/2)</vt:lpstr>
      <vt:lpstr>Angular Tutorial (Aufgabe 3 1/2)</vt:lpstr>
      <vt:lpstr>Angular Tutorial (Aufgabe 3 2/2)</vt:lpstr>
      <vt:lpstr>Theorie: Metadata</vt:lpstr>
      <vt:lpstr>Theorie: The Template</vt:lpstr>
      <vt:lpstr>Angular Tutorial (Aufgabe 4 1/2)</vt:lpstr>
      <vt:lpstr>Angular Tutorial</vt:lpstr>
      <vt:lpstr>Angular Tutorial (Aufgabe 4 2/2)</vt:lpstr>
      <vt:lpstr>Theorie: NgModules</vt:lpstr>
      <vt:lpstr>Theorie: NgModules</vt:lpstr>
      <vt:lpstr>Theorie: NgModules</vt:lpstr>
      <vt:lpstr>Theorie: Basic NgModule</vt:lpstr>
      <vt:lpstr>Theorie: Module Libraries</vt:lpstr>
      <vt:lpstr>Anzeigen von Todos</vt:lpstr>
      <vt:lpstr>Angular Tutorial (Aufgabe 5 1/4)</vt:lpstr>
      <vt:lpstr>Angular Tutorial: (Aufgabe 5 2/4)</vt:lpstr>
      <vt:lpstr>Angular Tutorial (Aufgabe 5 3/4)</vt:lpstr>
      <vt:lpstr>Wie können wir diese Fehler beheben?</vt:lpstr>
      <vt:lpstr>Angular Tutorial (Aufgabe 5 4/4)</vt:lpstr>
      <vt:lpstr>Theorie: The Directive</vt:lpstr>
      <vt:lpstr>Angular Tutorial</vt:lpstr>
      <vt:lpstr>Theorie: Pipes</vt:lpstr>
      <vt:lpstr>Theorie: Pipes</vt:lpstr>
      <vt:lpstr>Theorie: Custom Pipe</vt:lpstr>
      <vt:lpstr>Angular Tutorial (Aufgabe 6 1/2)</vt:lpstr>
      <vt:lpstr>Angular Tutorial (Aufgabe 6 2/2)</vt:lpstr>
      <vt:lpstr>Todos erledigen / hinzufügen</vt:lpstr>
      <vt:lpstr>Theorie: Data Binding</vt:lpstr>
      <vt:lpstr>Theorie: Data Binding</vt:lpstr>
      <vt:lpstr>Theorie: Custom Input Component</vt:lpstr>
      <vt:lpstr>Theorie: [()] ?</vt:lpstr>
      <vt:lpstr>Angular Tutorial (Aufgabe 7)</vt:lpstr>
      <vt:lpstr>Angular Tutorial (Aufgabe 7)</vt:lpstr>
      <vt:lpstr>Theorie: Pure or inpure pipe?</vt:lpstr>
      <vt:lpstr>Angular Tutorial (Aufgabe 7)</vt:lpstr>
      <vt:lpstr>Theorie: Forms</vt:lpstr>
      <vt:lpstr>Angular Tutorial</vt:lpstr>
      <vt:lpstr>Angular Tutorial (Aufgabe 8)</vt:lpstr>
      <vt:lpstr>Angular Tutorial (Aufgabe 8)</vt:lpstr>
      <vt:lpstr>Angular Tutorial (Aufgabe 9)</vt:lpstr>
      <vt:lpstr>Angular Tutorial (Aufgabe 10)</vt:lpstr>
      <vt:lpstr>Angular Tutorial (Aufgabe 10)</vt:lpstr>
      <vt:lpstr>Angular Tutorial: (Workaround)</vt:lpstr>
      <vt:lpstr>Komponentenverschachtelung</vt:lpstr>
      <vt:lpstr>Theorie: Komponenten-Verschachtelung</vt:lpstr>
      <vt:lpstr>Theorie: Komponenten-Kommunikation</vt:lpstr>
      <vt:lpstr>Angular Tutorial (Aufgabe 11)</vt:lpstr>
      <vt:lpstr>Angular Tutorial</vt:lpstr>
      <vt:lpstr>Angular Tutorial (Aufgabe 11)</vt:lpstr>
      <vt:lpstr>SERVICES</vt:lpstr>
      <vt:lpstr>Theorie: Service</vt:lpstr>
      <vt:lpstr>Theorie: HttpClient</vt:lpstr>
      <vt:lpstr>Angular Tutorial</vt:lpstr>
      <vt:lpstr>Angular Tutorial (Aufgabe 12)</vt:lpstr>
      <vt:lpstr>Angular Tutorial (Aufgabe 12)</vt:lpstr>
      <vt:lpstr>Angular Tutorial (Aufgabe 13)</vt:lpstr>
      <vt:lpstr>Modularisierung</vt:lpstr>
      <vt:lpstr>Theorie: Module</vt:lpstr>
      <vt:lpstr>Angular Tutorial (Aufgabe 14)</vt:lpstr>
      <vt:lpstr>Angular Tutorial</vt:lpstr>
      <vt:lpstr>Routing</vt:lpstr>
      <vt:lpstr>Theorie: Routing</vt:lpstr>
      <vt:lpstr>Angular Tutorial</vt:lpstr>
      <vt:lpstr>Angular Tutorial</vt:lpstr>
      <vt:lpstr>Angular Tutorial (Aufgabe 15)</vt:lpstr>
      <vt:lpstr>Angular Tutorial (Aufgabe 16)</vt:lpstr>
      <vt:lpstr>Theorie: Routing</vt:lpstr>
      <vt:lpstr>Angular Tutorial (Aufgabe 16)</vt:lpstr>
      <vt:lpstr>Angular Tutorial</vt:lpstr>
      <vt:lpstr>Angular Tutorial (Aufgabe 17)</vt:lpstr>
      <vt:lpstr>Angular Tutorial</vt:lpstr>
      <vt:lpstr>Angular Tutorial (Aufgabe 18)</vt:lpstr>
      <vt:lpstr>Guards um Routes zu sichern</vt:lpstr>
      <vt:lpstr>Theorie: Guards</vt:lpstr>
      <vt:lpstr>Theorie: Guards</vt:lpstr>
      <vt:lpstr>Angular Tutorial (Aufgabe 19)</vt:lpstr>
      <vt:lpstr>Gratulation!</vt:lpstr>
      <vt:lpstr>Angular für Fortgeschrittene</vt:lpstr>
      <vt:lpstr>Danke für Eure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Single-Page Application (SPA)</dc:title>
  <dc:creator>Raphael Ritter</dc:creator>
  <cp:lastModifiedBy>Oliver Waterkamp</cp:lastModifiedBy>
  <cp:revision>92</cp:revision>
  <dcterms:created xsi:type="dcterms:W3CDTF">2020-05-31T11:39:20Z</dcterms:created>
  <dcterms:modified xsi:type="dcterms:W3CDTF">2023-09-06T08:25:43Z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0x010100BE0813ED3FEA4940876A33BA5337FC8D</vt:lpwstr>
  </property>
  <property fmtid="{D5CDD505-2E9C-101B-9397-08002B2CF9AE}" pid="3" name="MediaServiceImageTags">
    <vt:lpwstr/>
  </property>
</Properties>
</file>